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Source Sans Pro" panose="020B050303040302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5602"/>
    <a:srgbClr val="000000"/>
    <a:srgbClr val="0A0909"/>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FBB819-1D12-6AEE-6975-6A53D0999450}" v="279" dt="2025-06-03T09:11:31.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8" autoAdjust="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03T09:16:59.298"/>
    </inkml:context>
    <inkml:brush xml:id="br0">
      <inkml:brushProperty name="width" value="0.35" units="cm"/>
      <inkml:brushProperty name="height" value="0.35" units="cm"/>
    </inkml:brush>
  </inkml:definitions>
  <inkml:trace contextRef="#ctx0" brushRef="#br0">23548 8419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12D820E-8376-443A-A930-8938EA48AD52}" type="datetimeFigureOut">
              <a:t>6/5/2025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0F0E504-FD4E-4870-A21A-ABD33CB1E837}" type="slidenum">
              <a:t>‹#›</a:t>
            </a:fld>
            <a:endParaRPr lang="en-US"/>
          </a:p>
        </p:txBody>
      </p:sp>
    </p:spTree>
    <p:extLst>
      <p:ext uri="{BB962C8B-B14F-4D97-AF65-F5344CB8AC3E}">
        <p14:creationId xmlns:p14="http://schemas.microsoft.com/office/powerpoint/2010/main" val="234283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9.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2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github.com/N4ZC4/mel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69E5314-59C0-4342-765C-1DA4138518C6}"/>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A8127E-5485-9D9B-9E08-140C43988CED}"/>
              </a:ext>
            </a:extLst>
          </p:cNvPr>
          <p:cNvPicPr>
            <a:picLocks noChangeAspect="1"/>
          </p:cNvPicPr>
          <p:nvPr/>
        </p:nvPicPr>
        <p:blipFill>
          <a:blip r:embed="rId3">
            <a:alphaModFix amt="15000"/>
          </a:blip>
          <a:stretch>
            <a:fillRect/>
          </a:stretch>
        </p:blipFill>
        <p:spPr>
          <a:xfrm>
            <a:off x="0" y="0"/>
            <a:ext cx="14630400" cy="8229600"/>
          </a:xfrm>
          <a:prstGeom prst="rect">
            <a:avLst/>
          </a:prstGeom>
        </p:spPr>
      </p:pic>
      <p:sp>
        <p:nvSpPr>
          <p:cNvPr id="4" name="Text 1"/>
          <p:cNvSpPr/>
          <p:nvPr/>
        </p:nvSpPr>
        <p:spPr>
          <a:xfrm>
            <a:off x="4167902" y="718185"/>
            <a:ext cx="6294596" cy="786765"/>
          </a:xfrm>
          <a:prstGeom prst="rect">
            <a:avLst/>
          </a:prstGeom>
          <a:noFill/>
          <a:ln/>
        </p:spPr>
        <p:txBody>
          <a:bodyPr wrap="none" lIns="0" tIns="0" rIns="0" bIns="0" rtlCol="0" anchor="t"/>
          <a:lstStyle/>
          <a:p>
            <a:pPr marL="0" indent="0" algn="ctr">
              <a:lnSpc>
                <a:spcPts val="6150"/>
              </a:lnSpc>
              <a:buNone/>
            </a:pPr>
            <a:r>
              <a:rPr lang="en-US" sz="4950" b="1" dirty="0">
                <a:solidFill>
                  <a:srgbClr val="FCB00D"/>
                </a:solidFill>
                <a:latin typeface="Source Sans Pro"/>
                <a:ea typeface="Source Sans Pro"/>
                <a:cs typeface="Calibri"/>
              </a:rPr>
              <a:t>Melro WiFier v1.0</a:t>
            </a:r>
            <a:endParaRPr lang="en-US" sz="4950" b="1" dirty="0">
              <a:latin typeface="Source Sans Pro"/>
              <a:ea typeface="Source Sans Pro"/>
            </a:endParaRPr>
          </a:p>
        </p:txBody>
      </p:sp>
      <p:sp>
        <p:nvSpPr>
          <p:cNvPr id="5" name="Text 2"/>
          <p:cNvSpPr/>
          <p:nvPr/>
        </p:nvSpPr>
        <p:spPr>
          <a:xfrm>
            <a:off x="4253865" y="1764863"/>
            <a:ext cx="6122551" cy="456128"/>
          </a:xfrm>
          <a:prstGeom prst="rect">
            <a:avLst/>
          </a:prstGeom>
          <a:noFill/>
          <a:ln/>
        </p:spPr>
        <p:txBody>
          <a:bodyPr wrap="none" lIns="0" tIns="0" rIns="0" bIns="0" rtlCol="0" anchor="t"/>
          <a:lstStyle/>
          <a:p>
            <a:pPr marL="0" indent="0" algn="ctr">
              <a:lnSpc>
                <a:spcPts val="3550"/>
              </a:lnSpc>
              <a:buNone/>
            </a:pPr>
            <a:r>
              <a:rPr lang="en-US" sz="2850" dirty="0">
                <a:solidFill>
                  <a:srgbClr val="FCB00D"/>
                </a:solidFill>
                <a:latin typeface="Source Sans Pro"/>
                <a:ea typeface="Source Sans Pro"/>
                <a:cs typeface="Calibri"/>
              </a:rPr>
              <a:t>Portable WiFi Penetration Testing Device</a:t>
            </a:r>
            <a:endParaRPr lang="en-US" sz="2850" dirty="0">
              <a:latin typeface="Source Sans Pro"/>
              <a:ea typeface="Source Sans Pro"/>
            </a:endParaRPr>
          </a:p>
        </p:txBody>
      </p:sp>
      <p:sp>
        <p:nvSpPr>
          <p:cNvPr id="13" name="Text 10"/>
          <p:cNvSpPr/>
          <p:nvPr/>
        </p:nvSpPr>
        <p:spPr>
          <a:xfrm>
            <a:off x="5490686" y="5851327"/>
            <a:ext cx="3649028" cy="456128"/>
          </a:xfrm>
          <a:prstGeom prst="rect">
            <a:avLst/>
          </a:prstGeom>
          <a:noFill/>
          <a:ln/>
        </p:spPr>
        <p:txBody>
          <a:bodyPr wrap="none" lIns="0" tIns="0" rIns="0" bIns="0" rtlCol="0" anchor="t"/>
          <a:lstStyle/>
          <a:p>
            <a:pPr marL="0" indent="0" algn="ctr">
              <a:lnSpc>
                <a:spcPts val="3550"/>
              </a:lnSpc>
              <a:buNone/>
            </a:pPr>
            <a:r>
              <a:rPr lang="en-US" sz="2850" dirty="0">
                <a:solidFill>
                  <a:srgbClr val="FCB00D"/>
                </a:solidFill>
                <a:latin typeface="Source Sans Pro"/>
                <a:ea typeface="Source Sans Pro"/>
                <a:cs typeface="Calibri"/>
              </a:rPr>
              <a:t>Internet of Things </a:t>
            </a:r>
            <a:endParaRPr lang="en-US" sz="2850" dirty="0">
              <a:latin typeface="Source Sans Pro"/>
              <a:ea typeface="Source Sans Pro"/>
            </a:endParaRPr>
          </a:p>
        </p:txBody>
      </p:sp>
      <p:sp>
        <p:nvSpPr>
          <p:cNvPr id="14" name="Text 11"/>
          <p:cNvSpPr/>
          <p:nvPr/>
        </p:nvSpPr>
        <p:spPr>
          <a:xfrm>
            <a:off x="4194810" y="6567368"/>
            <a:ext cx="6240780" cy="342067"/>
          </a:xfrm>
          <a:prstGeom prst="rect">
            <a:avLst/>
          </a:prstGeom>
          <a:noFill/>
          <a:ln/>
        </p:spPr>
        <p:txBody>
          <a:bodyPr wrap="none" lIns="0" tIns="0" rIns="0" bIns="0" rtlCol="0" anchor="t"/>
          <a:lstStyle/>
          <a:p>
            <a:pPr marL="0" indent="0" algn="ctr">
              <a:lnSpc>
                <a:spcPts val="2650"/>
              </a:lnSpc>
              <a:buNone/>
            </a:pPr>
            <a:r>
              <a:rPr lang="en-US" sz="2150" dirty="0">
                <a:solidFill>
                  <a:srgbClr val="FCB00D"/>
                </a:solidFill>
                <a:latin typeface="Source Sans Pro"/>
                <a:ea typeface="Source Sans Pro"/>
                <a:cs typeface="Calibri"/>
              </a:rPr>
              <a:t>MSc in Cybersecurity - International Hellenic University</a:t>
            </a:r>
            <a:endParaRPr lang="en-US" sz="2150" dirty="0">
              <a:latin typeface="Source Sans Pro"/>
              <a:ea typeface="Source Sans Pro"/>
            </a:endParaRPr>
          </a:p>
        </p:txBody>
      </p:sp>
      <p:sp>
        <p:nvSpPr>
          <p:cNvPr id="15" name="Text 12"/>
          <p:cNvSpPr/>
          <p:nvPr/>
        </p:nvSpPr>
        <p:spPr>
          <a:xfrm>
            <a:off x="5946815" y="7169348"/>
            <a:ext cx="2736771" cy="342067"/>
          </a:xfrm>
          <a:prstGeom prst="rect">
            <a:avLst/>
          </a:prstGeom>
          <a:noFill/>
          <a:ln/>
        </p:spPr>
        <p:txBody>
          <a:bodyPr wrap="none" lIns="0" tIns="0" rIns="0" bIns="0" rtlCol="0" anchor="t"/>
          <a:lstStyle/>
          <a:p>
            <a:pPr marL="0" indent="0" algn="ctr">
              <a:lnSpc>
                <a:spcPts val="2650"/>
              </a:lnSpc>
              <a:buNone/>
            </a:pPr>
            <a:r>
              <a:rPr lang="en-US" sz="2150" dirty="0">
                <a:solidFill>
                  <a:srgbClr val="FCB00D"/>
                </a:solidFill>
                <a:latin typeface="Source Sans Pro"/>
                <a:ea typeface="Source Sans Pro"/>
                <a:cs typeface="Calibri"/>
              </a:rPr>
              <a:t>Anastasios Istikoglou</a:t>
            </a:r>
            <a:endParaRPr lang="en-US" sz="2150" dirty="0">
              <a:latin typeface="Source Sans Pro"/>
              <a:ea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A86744-5E44-6D21-E17F-DF4406238C40}"/>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2E2A39C-A73E-9021-76F0-52291BC68D9A}"/>
              </a:ext>
            </a:extLst>
          </p:cNvPr>
          <p:cNvPicPr>
            <a:picLocks noChangeAspect="1"/>
          </p:cNvPicPr>
          <p:nvPr/>
        </p:nvPicPr>
        <p:blipFill>
          <a:blip r:embed="rId3">
            <a:alphaModFix amt="35000"/>
          </a:blip>
          <a:stretch>
            <a:fillRect/>
          </a:stretch>
        </p:blipFill>
        <p:spPr>
          <a:xfrm flipH="1">
            <a:off x="0" y="0"/>
            <a:ext cx="14630400" cy="8229600"/>
          </a:xfrm>
          <a:prstGeom prst="rect">
            <a:avLst/>
          </a:prstGeom>
        </p:spPr>
      </p:pic>
      <p:sp>
        <p:nvSpPr>
          <p:cNvPr id="3" name="Text 0"/>
          <p:cNvSpPr/>
          <p:nvPr/>
        </p:nvSpPr>
        <p:spPr>
          <a:xfrm>
            <a:off x="6244709" y="946547"/>
            <a:ext cx="7474744" cy="934283"/>
          </a:xfrm>
          <a:prstGeom prst="rect">
            <a:avLst/>
          </a:prstGeom>
          <a:noFill/>
          <a:ln/>
        </p:spPr>
        <p:txBody>
          <a:bodyPr wrap="none" lIns="0" tIns="0" rIns="0" bIns="0" rtlCol="0" anchor="t"/>
          <a:lstStyle/>
          <a:p>
            <a:pPr marL="0" indent="0" algn="l">
              <a:lnSpc>
                <a:spcPts val="7350"/>
              </a:lnSpc>
              <a:buNone/>
            </a:pPr>
            <a:r>
              <a:rPr lang="en-US" sz="5850" dirty="0">
                <a:solidFill>
                  <a:srgbClr val="FCB00D"/>
                </a:solidFill>
                <a:latin typeface="Source Sans Pro"/>
                <a:ea typeface="Source Sans Pro"/>
                <a:cs typeface="Source Sans Pro" pitchFamily="34" charset="-120"/>
              </a:rPr>
              <a:t>Overview - General Idea</a:t>
            </a:r>
            <a:endParaRPr lang="en-US" sz="5850" dirty="0">
              <a:latin typeface="Source Sans Pro"/>
              <a:ea typeface="Source Sans Pro"/>
            </a:endParaRPr>
          </a:p>
        </p:txBody>
      </p:sp>
      <p:sp>
        <p:nvSpPr>
          <p:cNvPr id="4" name="Shape 1"/>
          <p:cNvSpPr/>
          <p:nvPr/>
        </p:nvSpPr>
        <p:spPr>
          <a:xfrm>
            <a:off x="6244709" y="2044596"/>
            <a:ext cx="154305" cy="2834997"/>
          </a:xfrm>
          <a:prstGeom prst="roundRect">
            <a:avLst>
              <a:gd name="adj" fmla="val 56024"/>
            </a:avLst>
          </a:prstGeom>
          <a:solidFill>
            <a:srgbClr val="7E5602"/>
          </a:solidFill>
          <a:ln w="7620">
            <a:solidFill>
              <a:srgbClr val="976F1B"/>
            </a:solidFill>
            <a:prstDash val="solid"/>
          </a:ln>
        </p:spPr>
      </p:sp>
      <p:sp>
        <p:nvSpPr>
          <p:cNvPr id="5" name="Text 2"/>
          <p:cNvSpPr/>
          <p:nvPr/>
        </p:nvSpPr>
        <p:spPr>
          <a:xfrm>
            <a:off x="6707743" y="2189559"/>
            <a:ext cx="3249930" cy="406241"/>
          </a:xfrm>
          <a:prstGeom prst="rect">
            <a:avLst/>
          </a:prstGeom>
          <a:noFill/>
          <a:ln/>
        </p:spPr>
        <p:txBody>
          <a:bodyPr wrap="none" lIns="0" tIns="0" rIns="0" bIns="0" rtlCol="0" anchor="t"/>
          <a:lstStyle/>
          <a:p>
            <a:pPr marL="0" indent="0" algn="l">
              <a:lnSpc>
                <a:spcPts val="3150"/>
              </a:lnSpc>
              <a:buNone/>
            </a:pPr>
            <a:r>
              <a:rPr lang="en-US" sz="2550" b="1" dirty="0">
                <a:solidFill>
                  <a:srgbClr val="FFE5E5"/>
                </a:solidFill>
                <a:latin typeface="Source Sans Pro"/>
                <a:ea typeface="Source Sans Pro"/>
                <a:cs typeface="Source Sans Pro" pitchFamily="34" charset="-120"/>
              </a:rPr>
              <a:t>Inspiration</a:t>
            </a:r>
            <a:endParaRPr lang="en-US" sz="2550" dirty="0">
              <a:latin typeface="Source Sans Pro"/>
              <a:ea typeface="Source Sans Pro"/>
            </a:endParaRPr>
          </a:p>
        </p:txBody>
      </p:sp>
      <p:sp>
        <p:nvSpPr>
          <p:cNvPr id="6" name="Text 3"/>
          <p:cNvSpPr/>
          <p:nvPr/>
        </p:nvSpPr>
        <p:spPr>
          <a:xfrm>
            <a:off x="6707743" y="2719268"/>
            <a:ext cx="7164348" cy="2305288"/>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Source Sans Pro"/>
                <a:ea typeface="Source Sans Pro"/>
                <a:cs typeface="DM Sans" pitchFamily="34" charset="-120"/>
              </a:rPr>
              <a:t>Melro WiFier v1.0 takes its inspiration from the Melro bird, known for its agility and alertness, reflecting the project's core values of mobility, speed, and adaptability. The black-gold color palette draws from the bird’s sleek presence, symbolizing stealth and precision. The idea is also based on a reference to the popular joke that “birds are government surveillance drones,” aligning perfectly with the project’s focus on wireless reconnaissance and offensive testing. </a:t>
            </a:r>
            <a:endParaRPr lang="en-US" sz="1600" dirty="0">
              <a:latin typeface="Source Sans Pro"/>
              <a:ea typeface="Source Sans Pro"/>
            </a:endParaRPr>
          </a:p>
        </p:txBody>
      </p:sp>
      <p:sp>
        <p:nvSpPr>
          <p:cNvPr id="7" name="Shape 4"/>
          <p:cNvSpPr/>
          <p:nvPr/>
        </p:nvSpPr>
        <p:spPr>
          <a:xfrm>
            <a:off x="6553438" y="5196844"/>
            <a:ext cx="154305" cy="2052756"/>
          </a:xfrm>
          <a:prstGeom prst="roundRect">
            <a:avLst>
              <a:gd name="adj" fmla="val 56024"/>
            </a:avLst>
          </a:prstGeom>
          <a:solidFill>
            <a:srgbClr val="7E5602"/>
          </a:solidFill>
          <a:ln w="7620">
            <a:solidFill>
              <a:srgbClr val="976F1B"/>
            </a:solidFill>
            <a:prstDash val="solid"/>
          </a:ln>
        </p:spPr>
      </p:sp>
      <p:sp>
        <p:nvSpPr>
          <p:cNvPr id="8" name="Text 5"/>
          <p:cNvSpPr/>
          <p:nvPr/>
        </p:nvSpPr>
        <p:spPr>
          <a:xfrm>
            <a:off x="7016472" y="5230297"/>
            <a:ext cx="3249930" cy="406241"/>
          </a:xfrm>
          <a:prstGeom prst="rect">
            <a:avLst/>
          </a:prstGeom>
          <a:noFill/>
          <a:ln/>
        </p:spPr>
        <p:txBody>
          <a:bodyPr wrap="none" lIns="0" tIns="0" rIns="0" bIns="0" rtlCol="0" anchor="t"/>
          <a:lstStyle/>
          <a:p>
            <a:pPr marL="0" indent="0" algn="l">
              <a:lnSpc>
                <a:spcPts val="3150"/>
              </a:lnSpc>
              <a:buNone/>
            </a:pPr>
            <a:r>
              <a:rPr lang="en-US" sz="2550" b="1" dirty="0">
                <a:solidFill>
                  <a:srgbClr val="FFE5E5"/>
                </a:solidFill>
                <a:latin typeface="Source Sans Pro"/>
                <a:ea typeface="Source Sans Pro"/>
                <a:cs typeface="Source Sans Pro" pitchFamily="34" charset="-120"/>
              </a:rPr>
              <a:t>Platform</a:t>
            </a:r>
            <a:endParaRPr lang="en-US" sz="2550" dirty="0">
              <a:latin typeface="Source Sans Pro"/>
              <a:ea typeface="Source Sans Pro"/>
            </a:endParaRPr>
          </a:p>
        </p:txBody>
      </p:sp>
      <p:sp>
        <p:nvSpPr>
          <p:cNvPr id="9" name="Text 6"/>
          <p:cNvSpPr/>
          <p:nvPr/>
        </p:nvSpPr>
        <p:spPr>
          <a:xfrm>
            <a:off x="7016472" y="5760006"/>
            <a:ext cx="6855619" cy="1317308"/>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Source Sans Pro"/>
                <a:ea typeface="Source Sans Pro"/>
                <a:cs typeface="DM Sans" pitchFamily="34" charset="-120"/>
              </a:rPr>
              <a:t>Built entirely on Kali Linux, Melro WiFier makes use of pre-installed tools, allowing for a plug and play offensive suite. No keyboard, no mouse,  just a compact, touch based interface that puts powerful auditing capabilities in the palm of your hand.</a:t>
            </a:r>
            <a:endParaRPr lang="en-US" sz="1600" dirty="0">
              <a:latin typeface="Source Sans Pro"/>
              <a:ea typeface="Source Sans Pro"/>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9F62691-A22F-2CD8-CDE2-1851054DE830}"/>
                  </a:ext>
                </a:extLst>
              </p14:cNvPr>
              <p14:cNvContentPartPr/>
              <p14:nvPr/>
            </p14:nvContentPartPr>
            <p14:xfrm>
              <a:off x="11901714" y="4992914"/>
              <a:ext cx="18142" cy="18142"/>
            </p14:xfrm>
          </p:contentPart>
        </mc:Choice>
        <mc:Fallback xmlns="">
          <p:pic>
            <p:nvPicPr>
              <p:cNvPr id="13" name="Ink 12">
                <a:extLst>
                  <a:ext uri="{FF2B5EF4-FFF2-40B4-BE49-F238E27FC236}">
                    <a16:creationId xmlns:a16="http://schemas.microsoft.com/office/drawing/2014/main" id="{99F62691-A22F-2CD8-CDE2-1851054DE830}"/>
                  </a:ext>
                </a:extLst>
              </p:cNvPr>
              <p:cNvPicPr/>
              <p:nvPr/>
            </p:nvPicPr>
            <p:blipFill>
              <a:blip r:embed="rId5"/>
              <a:stretch>
                <a:fillRect/>
              </a:stretch>
            </p:blipFill>
            <p:spPr>
              <a:xfrm>
                <a:off x="8745006" y="1818064"/>
                <a:ext cx="6349700" cy="6349700"/>
              </a:xfrm>
              <a:prstGeom prst="rect">
                <a:avLst/>
              </a:prstGeom>
            </p:spPr>
          </p:pic>
        </mc:Fallback>
      </mc:AlternateContent>
      <p:pic>
        <p:nvPicPr>
          <p:cNvPr id="12" name="Picture 11">
            <a:extLst>
              <a:ext uri="{FF2B5EF4-FFF2-40B4-BE49-F238E27FC236}">
                <a16:creationId xmlns:a16="http://schemas.microsoft.com/office/drawing/2014/main" id="{9B9007FF-E3C0-B4CF-35E9-BB839958349B}"/>
              </a:ext>
            </a:extLst>
          </p:cNvPr>
          <p:cNvPicPr>
            <a:picLocks noChangeAspect="1"/>
          </p:cNvPicPr>
          <p:nvPr/>
        </p:nvPicPr>
        <p:blipFill>
          <a:blip r:embed="rId6"/>
          <a:srcRect l="14840" t="23968" r="20675" b="20741"/>
          <a:stretch>
            <a:fillRect/>
          </a:stretch>
        </p:blipFill>
        <p:spPr>
          <a:xfrm rot="5400000">
            <a:off x="-815831" y="2052426"/>
            <a:ext cx="7761291" cy="3656440"/>
          </a:xfrm>
          <a:prstGeom prst="rect">
            <a:avLst/>
          </a:prstGeom>
          <a:ln>
            <a:noFill/>
          </a:ln>
          <a:effectLst>
            <a:glow rad="508000">
              <a:srgbClr val="FFC000">
                <a:alpha val="5000"/>
              </a:srgbClr>
            </a:glow>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6E18B0-EB2E-E8E7-C6E9-F82F2D5FE5C2}"/>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EFD1F87-31CE-08C0-B6EC-A1626475F63B}"/>
              </a:ext>
            </a:extLst>
          </p:cNvPr>
          <p:cNvPicPr>
            <a:picLocks noChangeAspect="1"/>
          </p:cNvPicPr>
          <p:nvPr/>
        </p:nvPicPr>
        <p:blipFill>
          <a:blip r:embed="rId3">
            <a:alphaModFix amt="15000"/>
          </a:blip>
          <a:stretch>
            <a:fillRect/>
          </a:stretch>
        </p:blipFill>
        <p:spPr>
          <a:xfrm>
            <a:off x="0" y="0"/>
            <a:ext cx="14630400" cy="8229600"/>
          </a:xfrm>
          <a:prstGeom prst="rect">
            <a:avLst/>
          </a:prstGeom>
        </p:spPr>
      </p:pic>
      <p:sp>
        <p:nvSpPr>
          <p:cNvPr id="2" name="Text 0"/>
          <p:cNvSpPr/>
          <p:nvPr/>
        </p:nvSpPr>
        <p:spPr>
          <a:xfrm>
            <a:off x="712112" y="559475"/>
            <a:ext cx="12943999" cy="600313"/>
          </a:xfrm>
          <a:prstGeom prst="rect">
            <a:avLst/>
          </a:prstGeom>
          <a:noFill/>
          <a:ln/>
        </p:spPr>
        <p:txBody>
          <a:bodyPr wrap="none" lIns="0" tIns="0" rIns="0" bIns="0" rtlCol="0" anchor="t"/>
          <a:lstStyle/>
          <a:p>
            <a:pPr marL="0" indent="0" algn="ctr">
              <a:lnSpc>
                <a:spcPts val="4700"/>
              </a:lnSpc>
              <a:buNone/>
            </a:pPr>
            <a:r>
              <a:rPr lang="en-US" sz="3750" dirty="0">
                <a:solidFill>
                  <a:srgbClr val="FCB00D"/>
                </a:solidFill>
                <a:latin typeface="Source Sans Pro"/>
                <a:ea typeface="Source Sans Pro"/>
                <a:cs typeface="Source Sans Pro" pitchFamily="34" charset="-120"/>
              </a:rPr>
              <a:t>Core Hardware: The Raspberry Pi 5 Foundation</a:t>
            </a:r>
            <a:endParaRPr lang="en-US" sz="3750" dirty="0">
              <a:latin typeface="Source Sans Pro"/>
              <a:ea typeface="Source Sans Pro"/>
            </a:endParaRPr>
          </a:p>
        </p:txBody>
      </p:sp>
      <p:pic>
        <p:nvPicPr>
          <p:cNvPr id="3" name="Image 0" descr="preencoded.png"/>
          <p:cNvPicPr>
            <a:picLocks noChangeAspect="1"/>
          </p:cNvPicPr>
          <p:nvPr/>
        </p:nvPicPr>
        <p:blipFill>
          <a:blip r:embed="rId4"/>
          <a:stretch>
            <a:fillRect/>
          </a:stretch>
        </p:blipFill>
        <p:spPr>
          <a:xfrm>
            <a:off x="1853803" y="1424226"/>
            <a:ext cx="2008465" cy="2008465"/>
          </a:xfrm>
          <a:prstGeom prst="rect">
            <a:avLst/>
          </a:prstGeom>
          <a:ln>
            <a:noFill/>
          </a:ln>
          <a:effectLst>
            <a:outerShdw blurRad="292100" dist="139700" dir="2700000" algn="tl" rotWithShape="0">
              <a:srgbClr val="333333">
                <a:alpha val="65000"/>
              </a:srgbClr>
            </a:outerShdw>
          </a:effectLst>
        </p:spPr>
      </p:pic>
      <p:sp>
        <p:nvSpPr>
          <p:cNvPr id="4" name="Text 1"/>
          <p:cNvSpPr/>
          <p:nvPr/>
        </p:nvSpPr>
        <p:spPr>
          <a:xfrm>
            <a:off x="1392198" y="3597950"/>
            <a:ext cx="2931557" cy="348020"/>
          </a:xfrm>
          <a:prstGeom prst="rect">
            <a:avLst/>
          </a:prstGeom>
          <a:noFill/>
          <a:ln/>
        </p:spPr>
        <p:txBody>
          <a:bodyPr wrap="none" lIns="0" tIns="0" rIns="0" bIns="0" rtlCol="0" anchor="t"/>
          <a:lstStyle/>
          <a:p>
            <a:pPr marL="0" indent="0" algn="ctr">
              <a:lnSpc>
                <a:spcPts val="2700"/>
              </a:lnSpc>
              <a:buNone/>
            </a:pPr>
            <a:r>
              <a:rPr lang="en-US" sz="2150" dirty="0">
                <a:solidFill>
                  <a:srgbClr val="FCB00D"/>
                </a:solidFill>
                <a:latin typeface="Source Sans Pro"/>
                <a:ea typeface="Source Sans Pro"/>
                <a:cs typeface="Source Sans Pro" pitchFamily="34" charset="-120"/>
              </a:rPr>
              <a:t>Raspberry Pi 5 (4GB RAM)</a:t>
            </a:r>
            <a:endParaRPr lang="en-US" sz="2150" dirty="0">
              <a:latin typeface="Source Sans Pro"/>
              <a:ea typeface="Source Sans Pro"/>
            </a:endParaRPr>
          </a:p>
        </p:txBody>
      </p:sp>
      <p:sp>
        <p:nvSpPr>
          <p:cNvPr id="5" name="Text 2"/>
          <p:cNvSpPr/>
          <p:nvPr/>
        </p:nvSpPr>
        <p:spPr>
          <a:xfrm>
            <a:off x="712113" y="4025265"/>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Provides the necessary computational power for all funtions and operations.</a:t>
            </a:r>
            <a:endParaRPr lang="en-US" sz="1300" dirty="0">
              <a:latin typeface="Source Sans Pro"/>
              <a:ea typeface="Source Sans Pro"/>
            </a:endParaRPr>
          </a:p>
        </p:txBody>
      </p:sp>
      <p:pic>
        <p:nvPicPr>
          <p:cNvPr id="6" name="Image 1" descr="preencoded.png"/>
          <p:cNvPicPr>
            <a:picLocks noChangeAspect="1"/>
          </p:cNvPicPr>
          <p:nvPr/>
        </p:nvPicPr>
        <p:blipFill>
          <a:blip r:embed="rId5"/>
          <a:stretch>
            <a:fillRect/>
          </a:stretch>
        </p:blipFill>
        <p:spPr>
          <a:xfrm>
            <a:off x="6310908" y="1424226"/>
            <a:ext cx="2008465" cy="2008465"/>
          </a:xfrm>
          <a:prstGeom prst="rect">
            <a:avLst/>
          </a:prstGeom>
          <a:ln>
            <a:noFill/>
          </a:ln>
          <a:effectLst>
            <a:outerShdw blurRad="292100" dist="139700" dir="2700000" algn="tl" rotWithShape="0">
              <a:srgbClr val="333333">
                <a:alpha val="65000"/>
              </a:srgbClr>
            </a:outerShdw>
          </a:effectLst>
        </p:spPr>
      </p:pic>
      <p:sp>
        <p:nvSpPr>
          <p:cNvPr id="7" name="Text 3"/>
          <p:cNvSpPr/>
          <p:nvPr/>
        </p:nvSpPr>
        <p:spPr>
          <a:xfrm>
            <a:off x="5923002" y="3597950"/>
            <a:ext cx="2784277" cy="348020"/>
          </a:xfrm>
          <a:prstGeom prst="rect">
            <a:avLst/>
          </a:prstGeom>
          <a:noFill/>
          <a:ln/>
        </p:spPr>
        <p:txBody>
          <a:bodyPr wrap="none" lIns="0" tIns="0" rIns="0" bIns="0" rtlCol="0" anchor="t"/>
          <a:lstStyle/>
          <a:p>
            <a:pPr marL="0" indent="0" algn="ctr">
              <a:lnSpc>
                <a:spcPts val="2700"/>
              </a:lnSpc>
              <a:buNone/>
            </a:pPr>
            <a:r>
              <a:rPr lang="en-US" sz="2150" dirty="0" err="1">
                <a:solidFill>
                  <a:srgbClr val="FCB00D"/>
                </a:solidFill>
                <a:latin typeface="Source Sans Pro"/>
                <a:ea typeface="Source Sans Pro"/>
                <a:cs typeface="Source Sans Pro" pitchFamily="34" charset="-120"/>
              </a:rPr>
              <a:t>Sandisk</a:t>
            </a:r>
            <a:r>
              <a:rPr lang="en-US" sz="2150" dirty="0">
                <a:solidFill>
                  <a:srgbClr val="FCB00D"/>
                </a:solidFill>
                <a:latin typeface="Source Sans Pro"/>
                <a:ea typeface="Source Sans Pro"/>
                <a:cs typeface="Source Sans Pro" pitchFamily="34" charset="-120"/>
              </a:rPr>
              <a:t> Extreme Pro 64GB </a:t>
            </a:r>
            <a:r>
              <a:rPr lang="en-US" sz="2150" dirty="0" err="1">
                <a:solidFill>
                  <a:srgbClr val="FCB00D"/>
                </a:solidFill>
                <a:latin typeface="Source Sans Pro"/>
                <a:ea typeface="Source Sans Pro"/>
                <a:cs typeface="Source Sans Pro" pitchFamily="34" charset="-120"/>
              </a:rPr>
              <a:t>MicroSDXC</a:t>
            </a:r>
            <a:endParaRPr lang="en-US" sz="2150" dirty="0">
              <a:latin typeface="Source Sans Pro"/>
              <a:ea typeface="Source Sans Pro"/>
            </a:endParaRPr>
          </a:p>
        </p:txBody>
      </p:sp>
      <p:sp>
        <p:nvSpPr>
          <p:cNvPr id="8" name="Text 4"/>
          <p:cNvSpPr/>
          <p:nvPr/>
        </p:nvSpPr>
        <p:spPr>
          <a:xfrm>
            <a:off x="5169218" y="4025265"/>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Storage for the operating system, applications, and captured data.</a:t>
            </a:r>
            <a:endParaRPr lang="en-US" sz="1300" dirty="0">
              <a:latin typeface="Source Sans Pro"/>
              <a:ea typeface="Source Sans Pro"/>
            </a:endParaRPr>
          </a:p>
        </p:txBody>
      </p:sp>
      <p:pic>
        <p:nvPicPr>
          <p:cNvPr id="9" name="Image 2" descr="preencoded.png"/>
          <p:cNvPicPr>
            <a:picLocks noChangeAspect="1"/>
          </p:cNvPicPr>
          <p:nvPr/>
        </p:nvPicPr>
        <p:blipFill>
          <a:blip r:embed="rId6"/>
          <a:stretch>
            <a:fillRect/>
          </a:stretch>
        </p:blipFill>
        <p:spPr>
          <a:xfrm>
            <a:off x="10768013" y="1424226"/>
            <a:ext cx="2008465" cy="2008465"/>
          </a:xfrm>
          <a:prstGeom prst="rect">
            <a:avLst/>
          </a:prstGeom>
          <a:ln>
            <a:noFill/>
          </a:ln>
          <a:effectLst>
            <a:outerShdw blurRad="292100" dist="139700" dir="2700000" algn="tl" rotWithShape="0">
              <a:srgbClr val="333333">
                <a:alpha val="65000"/>
              </a:srgbClr>
            </a:outerShdw>
          </a:effectLst>
        </p:spPr>
      </p:pic>
      <p:sp>
        <p:nvSpPr>
          <p:cNvPr id="10" name="Text 5"/>
          <p:cNvSpPr/>
          <p:nvPr/>
        </p:nvSpPr>
        <p:spPr>
          <a:xfrm>
            <a:off x="10084951" y="3597950"/>
            <a:ext cx="3374469" cy="348020"/>
          </a:xfrm>
          <a:prstGeom prst="rect">
            <a:avLst/>
          </a:prstGeom>
          <a:noFill/>
          <a:ln/>
        </p:spPr>
        <p:txBody>
          <a:bodyPr wrap="none" lIns="0" tIns="0" rIns="0" bIns="0" rtlCol="0" anchor="t"/>
          <a:lstStyle/>
          <a:p>
            <a:pPr marL="0" indent="0" algn="ctr">
              <a:lnSpc>
                <a:spcPts val="2700"/>
              </a:lnSpc>
              <a:buNone/>
            </a:pPr>
            <a:r>
              <a:rPr lang="en-US" sz="2150" dirty="0">
                <a:solidFill>
                  <a:srgbClr val="FCB00D"/>
                </a:solidFill>
                <a:latin typeface="Source Sans Pro"/>
                <a:ea typeface="Source Sans Pro"/>
                <a:cs typeface="Source Sans Pro" pitchFamily="34" charset="-120"/>
              </a:rPr>
              <a:t>EDATEC Passive Cooling Case</a:t>
            </a:r>
            <a:endParaRPr lang="en-US" sz="2150" dirty="0">
              <a:latin typeface="Source Sans Pro"/>
              <a:ea typeface="Source Sans Pro"/>
            </a:endParaRPr>
          </a:p>
        </p:txBody>
      </p:sp>
      <p:sp>
        <p:nvSpPr>
          <p:cNvPr id="11" name="Text 6"/>
          <p:cNvSpPr/>
          <p:nvPr/>
        </p:nvSpPr>
        <p:spPr>
          <a:xfrm>
            <a:off x="9626322" y="4025265"/>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Ensures quiet passive and efficient thermal management for demanding use.</a:t>
            </a:r>
            <a:endParaRPr lang="en-US" sz="1300" dirty="0">
              <a:latin typeface="Source Sans Pro"/>
              <a:ea typeface="Source Sans Pro"/>
            </a:endParaRPr>
          </a:p>
        </p:txBody>
      </p:sp>
      <p:pic>
        <p:nvPicPr>
          <p:cNvPr id="12" name="Image 3" descr="preencoded.png"/>
          <p:cNvPicPr>
            <a:picLocks noChangeAspect="1"/>
          </p:cNvPicPr>
          <p:nvPr/>
        </p:nvPicPr>
        <p:blipFill>
          <a:blip r:embed="rId7"/>
          <a:stretch>
            <a:fillRect/>
          </a:stretch>
        </p:blipFill>
        <p:spPr>
          <a:xfrm>
            <a:off x="1853803" y="4818817"/>
            <a:ext cx="2008465" cy="2008465"/>
          </a:xfrm>
          <a:prstGeom prst="rect">
            <a:avLst/>
          </a:prstGeom>
          <a:ln>
            <a:noFill/>
          </a:ln>
          <a:effectLst>
            <a:outerShdw blurRad="292100" dist="139700" dir="2700000" algn="tl" rotWithShape="0">
              <a:srgbClr val="333333">
                <a:alpha val="65000"/>
              </a:srgbClr>
            </a:outerShdw>
          </a:effectLst>
        </p:spPr>
      </p:pic>
      <p:sp>
        <p:nvSpPr>
          <p:cNvPr id="13" name="Text 7"/>
          <p:cNvSpPr/>
          <p:nvPr/>
        </p:nvSpPr>
        <p:spPr>
          <a:xfrm>
            <a:off x="1312426" y="6992541"/>
            <a:ext cx="3091101" cy="348020"/>
          </a:xfrm>
          <a:prstGeom prst="rect">
            <a:avLst/>
          </a:prstGeom>
          <a:noFill/>
          <a:ln/>
        </p:spPr>
        <p:txBody>
          <a:bodyPr wrap="none" lIns="0" tIns="0" rIns="0" bIns="0" rtlCol="0" anchor="t"/>
          <a:lstStyle/>
          <a:p>
            <a:pPr marL="0" indent="0" algn="ctr">
              <a:lnSpc>
                <a:spcPts val="2700"/>
              </a:lnSpc>
              <a:buNone/>
            </a:pPr>
            <a:r>
              <a:rPr lang="en-US" sz="2150" dirty="0">
                <a:solidFill>
                  <a:srgbClr val="FCB00D"/>
                </a:solidFill>
                <a:latin typeface="Source Sans Pro"/>
                <a:ea typeface="Source Sans Pro"/>
                <a:cs typeface="Source Sans Pro" pitchFamily="34" charset="-120"/>
              </a:rPr>
              <a:t>TP-Link Archer T2U Plus v1</a:t>
            </a:r>
            <a:endParaRPr lang="en-US" sz="2150" dirty="0">
              <a:latin typeface="Source Sans Pro"/>
              <a:ea typeface="Source Sans Pro"/>
            </a:endParaRPr>
          </a:p>
        </p:txBody>
      </p:sp>
      <p:sp>
        <p:nvSpPr>
          <p:cNvPr id="14" name="Text 8"/>
          <p:cNvSpPr/>
          <p:nvPr/>
        </p:nvSpPr>
        <p:spPr>
          <a:xfrm>
            <a:off x="712113" y="7419856"/>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Crucial for its advanced packet monitoring and injection capabilities.</a:t>
            </a:r>
            <a:endParaRPr lang="en-US" sz="1300" dirty="0">
              <a:latin typeface="Source Sans Pro"/>
              <a:ea typeface="Source Sans Pro"/>
            </a:endParaRPr>
          </a:p>
        </p:txBody>
      </p:sp>
      <p:pic>
        <p:nvPicPr>
          <p:cNvPr id="15" name="Image 4" descr="preencoded.png"/>
          <p:cNvPicPr>
            <a:picLocks noChangeAspect="1"/>
          </p:cNvPicPr>
          <p:nvPr/>
        </p:nvPicPr>
        <p:blipFill>
          <a:blip r:embed="rId8"/>
          <a:stretch>
            <a:fillRect/>
          </a:stretch>
        </p:blipFill>
        <p:spPr>
          <a:xfrm>
            <a:off x="6310908" y="4818817"/>
            <a:ext cx="2008465" cy="2008465"/>
          </a:xfrm>
          <a:prstGeom prst="rect">
            <a:avLst/>
          </a:prstGeom>
          <a:ln>
            <a:noFill/>
          </a:ln>
          <a:effectLst>
            <a:outerShdw blurRad="292100" dist="139700" dir="2700000" algn="tl" rotWithShape="0">
              <a:srgbClr val="333333">
                <a:alpha val="65000"/>
              </a:srgbClr>
            </a:outerShdw>
          </a:effectLst>
        </p:spPr>
      </p:pic>
      <p:sp>
        <p:nvSpPr>
          <p:cNvPr id="16" name="Text 9"/>
          <p:cNvSpPr/>
          <p:nvPr/>
        </p:nvSpPr>
        <p:spPr>
          <a:xfrm>
            <a:off x="5873591" y="6992541"/>
            <a:ext cx="2883098" cy="348020"/>
          </a:xfrm>
          <a:prstGeom prst="rect">
            <a:avLst/>
          </a:prstGeom>
          <a:noFill/>
          <a:ln/>
        </p:spPr>
        <p:txBody>
          <a:bodyPr wrap="none" lIns="0" tIns="0" rIns="0" bIns="0" rtlCol="0" anchor="t"/>
          <a:lstStyle/>
          <a:p>
            <a:pPr marL="0" indent="0" algn="ctr">
              <a:lnSpc>
                <a:spcPts val="2700"/>
              </a:lnSpc>
              <a:buNone/>
            </a:pPr>
            <a:r>
              <a:rPr lang="en-US" sz="2150" dirty="0">
                <a:solidFill>
                  <a:srgbClr val="FCB00D"/>
                </a:solidFill>
                <a:latin typeface="Source Sans Pro"/>
                <a:ea typeface="Source Sans Pro"/>
                <a:cs typeface="Source Sans Pro" pitchFamily="34" charset="-120"/>
              </a:rPr>
              <a:t>TFT LCD Touch Screen 4"</a:t>
            </a:r>
            <a:endParaRPr lang="en-US" sz="2150" dirty="0">
              <a:latin typeface="Source Sans Pro"/>
              <a:ea typeface="Source Sans Pro"/>
            </a:endParaRPr>
          </a:p>
        </p:txBody>
      </p:sp>
      <p:sp>
        <p:nvSpPr>
          <p:cNvPr id="17" name="Text 10"/>
          <p:cNvSpPr/>
          <p:nvPr/>
        </p:nvSpPr>
        <p:spPr>
          <a:xfrm>
            <a:off x="5169218" y="7419856"/>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Intuitive control directly on the device, eliminating the need for external peripherals.</a:t>
            </a:r>
            <a:endParaRPr lang="en-US" sz="1300" dirty="0">
              <a:latin typeface="Source Sans Pro"/>
              <a:ea typeface="Source Sans Pro"/>
            </a:endParaRPr>
          </a:p>
        </p:txBody>
      </p:sp>
      <p:pic>
        <p:nvPicPr>
          <p:cNvPr id="18" name="Image 5"/>
          <p:cNvPicPr>
            <a:picLocks noChangeAspect="1"/>
          </p:cNvPicPr>
          <p:nvPr/>
        </p:nvPicPr>
        <p:blipFill>
          <a:blip r:embed="rId9"/>
          <a:srcRect/>
          <a:stretch/>
        </p:blipFill>
        <p:spPr>
          <a:xfrm>
            <a:off x="10768013" y="4818817"/>
            <a:ext cx="2008465" cy="2008465"/>
          </a:xfrm>
          <a:prstGeom prst="rect">
            <a:avLst/>
          </a:prstGeom>
          <a:ln>
            <a:noFill/>
          </a:ln>
          <a:effectLst>
            <a:outerShdw blurRad="292100" dist="139700" dir="2700000" algn="tl" rotWithShape="0">
              <a:srgbClr val="333333">
                <a:alpha val="65000"/>
              </a:srgbClr>
            </a:outerShdw>
          </a:effectLst>
        </p:spPr>
      </p:pic>
      <p:sp>
        <p:nvSpPr>
          <p:cNvPr id="19" name="Text 11"/>
          <p:cNvSpPr/>
          <p:nvPr/>
        </p:nvSpPr>
        <p:spPr>
          <a:xfrm>
            <a:off x="9888379" y="6992541"/>
            <a:ext cx="3767733" cy="348020"/>
          </a:xfrm>
          <a:prstGeom prst="rect">
            <a:avLst/>
          </a:prstGeom>
          <a:noFill/>
          <a:ln/>
        </p:spPr>
        <p:txBody>
          <a:bodyPr wrap="none" lIns="0" tIns="0" rIns="0" bIns="0" rtlCol="0" anchor="t"/>
          <a:lstStyle/>
          <a:p>
            <a:pPr marL="0" indent="0" algn="ctr">
              <a:lnSpc>
                <a:spcPts val="2700"/>
              </a:lnSpc>
              <a:buNone/>
            </a:pPr>
            <a:r>
              <a:rPr lang="en-US" sz="2150" dirty="0">
                <a:solidFill>
                  <a:srgbClr val="FCB00D"/>
                </a:solidFill>
                <a:latin typeface="Source Sans Pro"/>
                <a:ea typeface="Source Sans Pro"/>
                <a:cs typeface="Source Sans Pro" pitchFamily="34" charset="-120"/>
              </a:rPr>
              <a:t>Huawei Supercharge Power Bank 22.5W</a:t>
            </a:r>
            <a:endParaRPr lang="en-US" sz="2150" dirty="0">
              <a:latin typeface="Source Sans Pro"/>
              <a:ea typeface="Source Sans Pro"/>
            </a:endParaRPr>
          </a:p>
        </p:txBody>
      </p:sp>
      <p:sp>
        <p:nvSpPr>
          <p:cNvPr id="20" name="Text 12"/>
          <p:cNvSpPr/>
          <p:nvPr/>
        </p:nvSpPr>
        <p:spPr>
          <a:xfrm>
            <a:off x="9626322" y="7419856"/>
            <a:ext cx="4291846" cy="529114"/>
          </a:xfrm>
          <a:prstGeom prst="rect">
            <a:avLst/>
          </a:prstGeom>
          <a:noFill/>
          <a:ln/>
        </p:spPr>
        <p:txBody>
          <a:bodyPr wrap="square" lIns="0" tIns="0" rIns="0" bIns="0" rtlCol="0" anchor="t"/>
          <a:lstStyle/>
          <a:p>
            <a:pPr marL="0" indent="0" algn="ctr">
              <a:lnSpc>
                <a:spcPts val="2050"/>
              </a:lnSpc>
              <a:buNone/>
            </a:pPr>
            <a:r>
              <a:rPr lang="en-US" sz="1300" dirty="0">
                <a:solidFill>
                  <a:srgbClr val="FFE5E5"/>
                </a:solidFill>
                <a:latin typeface="Source Sans Pro"/>
                <a:ea typeface="Source Sans Pro"/>
                <a:cs typeface="DM Sans" pitchFamily="34" charset="-120"/>
              </a:rPr>
              <a:t>Provides approximately 5 hours of continuous operation for extended field use.</a:t>
            </a:r>
            <a:endParaRPr lang="en-US" sz="1300" dirty="0">
              <a:latin typeface="Source Sans Pro"/>
              <a:ea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DAD3EF-2A4B-728C-8DE6-E0D911C9FBA2}"/>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EF77739-4092-1012-705C-7274ED0B5468}"/>
              </a:ext>
            </a:extLst>
          </p:cNvPr>
          <p:cNvPicPr>
            <a:picLocks noChangeAspect="1"/>
          </p:cNvPicPr>
          <p:nvPr/>
        </p:nvPicPr>
        <p:blipFill>
          <a:blip r:embed="rId3">
            <a:alphaModFix amt="15000"/>
          </a:blip>
          <a:stretch>
            <a:fillRect/>
          </a:stretch>
        </p:blipFill>
        <p:spPr>
          <a:xfrm>
            <a:off x="0" y="0"/>
            <a:ext cx="14630400" cy="8229600"/>
          </a:xfrm>
          <a:prstGeom prst="rect">
            <a:avLst/>
          </a:prstGeom>
        </p:spPr>
      </p:pic>
      <p:pic>
        <p:nvPicPr>
          <p:cNvPr id="2" name="Image 0"/>
          <p:cNvPicPr>
            <a:picLocks noChangeAspect="1"/>
          </p:cNvPicPr>
          <p:nvPr/>
        </p:nvPicPr>
        <p:blipFill>
          <a:blip r:embed="rId4"/>
          <a:srcRect/>
          <a:stretch/>
        </p:blipFill>
        <p:spPr>
          <a:xfrm>
            <a:off x="-306562" y="51751"/>
            <a:ext cx="4722471" cy="8395504"/>
          </a:xfrm>
          <a:prstGeom prst="rect">
            <a:avLst/>
          </a:prstGeom>
          <a:ln>
            <a:noFill/>
          </a:ln>
          <a:effectLst>
            <a:outerShdw blurRad="292100" dist="139700" dir="2700000" algn="tl" rotWithShape="0">
              <a:srgbClr val="333333">
                <a:alpha val="65000"/>
              </a:srgbClr>
            </a:outerShdw>
          </a:effectLst>
        </p:spPr>
      </p:pic>
      <p:sp>
        <p:nvSpPr>
          <p:cNvPr id="3" name="Text 0"/>
          <p:cNvSpPr/>
          <p:nvPr/>
        </p:nvSpPr>
        <p:spPr>
          <a:xfrm>
            <a:off x="4415909" y="762000"/>
            <a:ext cx="9456182" cy="1425416"/>
          </a:xfrm>
          <a:prstGeom prst="rect">
            <a:avLst/>
          </a:prstGeom>
          <a:noFill/>
          <a:ln/>
        </p:spPr>
        <p:txBody>
          <a:bodyPr wrap="square" lIns="0" tIns="0" rIns="0" bIns="0" rtlCol="0" anchor="t"/>
          <a:lstStyle/>
          <a:p>
            <a:pPr marL="0" indent="0" algn="l">
              <a:lnSpc>
                <a:spcPts val="5600"/>
              </a:lnSpc>
              <a:buNone/>
            </a:pPr>
            <a:r>
              <a:rPr lang="en-US" sz="4450" dirty="0">
                <a:solidFill>
                  <a:srgbClr val="FCB00D"/>
                </a:solidFill>
                <a:latin typeface="Source Sans Pro"/>
                <a:ea typeface="Source Sans Pro"/>
                <a:cs typeface="Source Sans Pro" pitchFamily="34" charset="-120"/>
              </a:rPr>
              <a:t>Vibe-Coded UI and Attacks Configuration</a:t>
            </a:r>
            <a:endParaRPr lang="en-US" sz="4450" dirty="0">
              <a:latin typeface="Source Sans Pro"/>
              <a:ea typeface="Source Sans Pro"/>
            </a:endParaRPr>
          </a:p>
        </p:txBody>
      </p:sp>
      <p:pic>
        <p:nvPicPr>
          <p:cNvPr id="4" name="Image 1" descr="preencoded.png"/>
          <p:cNvPicPr>
            <a:picLocks noChangeAspect="1"/>
          </p:cNvPicPr>
          <p:nvPr/>
        </p:nvPicPr>
        <p:blipFill>
          <a:blip r:embed="rId5"/>
          <a:stretch>
            <a:fillRect/>
          </a:stretch>
        </p:blipFill>
        <p:spPr>
          <a:xfrm>
            <a:off x="4415909" y="2512338"/>
            <a:ext cx="541615" cy="541615"/>
          </a:xfrm>
          <a:prstGeom prst="rect">
            <a:avLst/>
          </a:prstGeom>
        </p:spPr>
      </p:pic>
      <p:sp>
        <p:nvSpPr>
          <p:cNvPr id="5" name="Text 1"/>
          <p:cNvSpPr/>
          <p:nvPr/>
        </p:nvSpPr>
        <p:spPr>
          <a:xfrm>
            <a:off x="4415909" y="32705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Source Sans Pro"/>
                <a:ea typeface="Source Sans Pro"/>
                <a:cs typeface="Source Sans Pro" pitchFamily="34" charset="-120"/>
              </a:rPr>
              <a:t>Python &amp; Tkinter</a:t>
            </a:r>
            <a:endParaRPr lang="en-US" sz="2200" dirty="0">
              <a:latin typeface="Source Sans Pro"/>
              <a:ea typeface="Source Sans Pro"/>
            </a:endParaRPr>
          </a:p>
        </p:txBody>
      </p:sp>
      <p:sp>
        <p:nvSpPr>
          <p:cNvPr id="6" name="Text 2"/>
          <p:cNvSpPr/>
          <p:nvPr/>
        </p:nvSpPr>
        <p:spPr>
          <a:xfrm>
            <a:off x="4415909" y="3756660"/>
            <a:ext cx="2971562"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The user interface is built using Python with the Tkinter library, offering a lightweight and efficient graphical experience perfect for embedded systems.</a:t>
            </a:r>
            <a:endParaRPr lang="en-US" sz="1700" dirty="0">
              <a:latin typeface="Source Sans Pro"/>
              <a:ea typeface="Source Sans Pro"/>
            </a:endParaRPr>
          </a:p>
        </p:txBody>
      </p:sp>
      <p:pic>
        <p:nvPicPr>
          <p:cNvPr id="7" name="Image 2" descr="preencoded.png"/>
          <p:cNvPicPr>
            <a:picLocks noChangeAspect="1"/>
          </p:cNvPicPr>
          <p:nvPr/>
        </p:nvPicPr>
        <p:blipFill>
          <a:blip r:embed="rId6"/>
          <a:stretch>
            <a:fillRect/>
          </a:stretch>
        </p:blipFill>
        <p:spPr>
          <a:xfrm>
            <a:off x="7658219" y="2512338"/>
            <a:ext cx="541615" cy="541615"/>
          </a:xfrm>
          <a:prstGeom prst="rect">
            <a:avLst/>
          </a:prstGeom>
        </p:spPr>
      </p:pic>
      <p:sp>
        <p:nvSpPr>
          <p:cNvPr id="8" name="Text 3"/>
          <p:cNvSpPr/>
          <p:nvPr/>
        </p:nvSpPr>
        <p:spPr>
          <a:xfrm>
            <a:off x="7658219" y="32705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Source Sans Pro"/>
                <a:ea typeface="Source Sans Pro"/>
                <a:cs typeface="Source Sans Pro" pitchFamily="34" charset="-120"/>
              </a:rPr>
              <a:t>Real-time Data</a:t>
            </a:r>
            <a:endParaRPr lang="en-US" sz="2200" dirty="0">
              <a:latin typeface="Source Sans Pro"/>
              <a:ea typeface="Source Sans Pro"/>
            </a:endParaRPr>
          </a:p>
        </p:txBody>
      </p:sp>
      <p:sp>
        <p:nvSpPr>
          <p:cNvPr id="9" name="Text 4"/>
          <p:cNvSpPr/>
          <p:nvPr/>
        </p:nvSpPr>
        <p:spPr>
          <a:xfrm>
            <a:off x="7658219" y="3756660"/>
            <a:ext cx="2971562"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It provides real-time updates of captured network data, including ESSID, MAC addresses, and signal strength, giving immediate insights into the wireless environment.</a:t>
            </a:r>
            <a:endParaRPr lang="en-US" sz="1700" dirty="0">
              <a:latin typeface="Source Sans Pro"/>
              <a:ea typeface="Source Sans Pro"/>
            </a:endParaRPr>
          </a:p>
        </p:txBody>
      </p:sp>
      <p:pic>
        <p:nvPicPr>
          <p:cNvPr id="10" name="Image 3" descr="preencoded.png"/>
          <p:cNvPicPr>
            <a:picLocks noChangeAspect="1"/>
          </p:cNvPicPr>
          <p:nvPr/>
        </p:nvPicPr>
        <p:blipFill>
          <a:blip r:embed="rId7"/>
          <a:stretch>
            <a:fillRect/>
          </a:stretch>
        </p:blipFill>
        <p:spPr>
          <a:xfrm>
            <a:off x="10900529" y="2512338"/>
            <a:ext cx="541615" cy="541615"/>
          </a:xfrm>
          <a:prstGeom prst="rect">
            <a:avLst/>
          </a:prstGeom>
        </p:spPr>
      </p:pic>
      <p:sp>
        <p:nvSpPr>
          <p:cNvPr id="11" name="Text 5"/>
          <p:cNvSpPr/>
          <p:nvPr/>
        </p:nvSpPr>
        <p:spPr>
          <a:xfrm>
            <a:off x="10900529" y="327052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Source Sans Pro"/>
                <a:ea typeface="Source Sans Pro"/>
                <a:cs typeface="Source Sans Pro" pitchFamily="34" charset="-120"/>
              </a:rPr>
              <a:t>Tap To Attack</a:t>
            </a:r>
            <a:endParaRPr lang="en-US" sz="2200" dirty="0">
              <a:latin typeface="Source Sans Pro"/>
              <a:ea typeface="Source Sans Pro"/>
            </a:endParaRPr>
          </a:p>
        </p:txBody>
      </p:sp>
      <p:sp>
        <p:nvSpPr>
          <p:cNvPr id="12" name="Text 6"/>
          <p:cNvSpPr/>
          <p:nvPr/>
        </p:nvSpPr>
        <p:spPr>
          <a:xfrm>
            <a:off x="10900529" y="3756660"/>
            <a:ext cx="2971562"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Users can easily select attack types, with the easy of a touch making it a simple testing device without any need for configuration. </a:t>
            </a:r>
            <a:endParaRPr lang="en-US" sz="1700" dirty="0">
              <a:latin typeface="Source Sans Pro"/>
              <a:ea typeface="Source Sans Pro"/>
            </a:endParaRPr>
          </a:p>
        </p:txBody>
      </p:sp>
      <p:sp>
        <p:nvSpPr>
          <p:cNvPr id="13" name="Text 7"/>
          <p:cNvSpPr/>
          <p:nvPr/>
        </p:nvSpPr>
        <p:spPr>
          <a:xfrm>
            <a:off x="4415909" y="6427351"/>
            <a:ext cx="945618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Both the UI and the attacks configuration were implemented purely by </a:t>
            </a:r>
            <a:r>
              <a:rPr lang="en-US" sz="1700" b="1" dirty="0">
                <a:solidFill>
                  <a:srgbClr val="FCB00D"/>
                </a:solidFill>
                <a:latin typeface="Source Sans Pro"/>
                <a:ea typeface="Source Sans Pro"/>
                <a:cs typeface="DM Sans" pitchFamily="34" charset="-120"/>
              </a:rPr>
              <a:t>Cursor AI</a:t>
            </a:r>
            <a:r>
              <a:rPr lang="en-US" sz="1700" dirty="0">
                <a:solidFill>
                  <a:srgbClr val="FFE5E5"/>
                </a:solidFill>
                <a:latin typeface="Source Sans Pro"/>
                <a:ea typeface="Source Sans Pro"/>
                <a:cs typeface="DM Sans" pitchFamily="34" charset="-120"/>
              </a:rPr>
              <a:t> using the </a:t>
            </a:r>
            <a:r>
              <a:rPr lang="en-US" sz="1700" b="1" dirty="0">
                <a:solidFill>
                  <a:srgbClr val="FCB00D"/>
                </a:solidFill>
                <a:latin typeface="Source Sans Pro"/>
                <a:ea typeface="Source Sans Pro"/>
                <a:cs typeface="DM Sans" pitchFamily="34" charset="-120"/>
              </a:rPr>
              <a:t>Cluade 3.5</a:t>
            </a:r>
            <a:r>
              <a:rPr lang="en-US" sz="1700" dirty="0">
                <a:solidFill>
                  <a:srgbClr val="FFE5E5"/>
                </a:solidFill>
                <a:latin typeface="Source Sans Pro"/>
                <a:ea typeface="Source Sans Pro"/>
                <a:cs typeface="DM Sans" pitchFamily="34" charset="-120"/>
              </a:rPr>
              <a:t> model for optimal performance. Its minimalistic approach reduces processing power needs, ensuring smooth operation.</a:t>
            </a:r>
            <a:endParaRPr lang="en-US" sz="1700" dirty="0">
              <a:latin typeface="Source Sans Pro"/>
              <a:ea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5CD2E4-4249-2BA7-7C88-DEDDFDC81100}"/>
              </a:ext>
            </a:extLst>
          </p:cNvPr>
          <p:cNvSpPr/>
          <p:nvPr/>
        </p:nvSpPr>
        <p:spPr>
          <a:xfrm>
            <a:off x="131036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049D081-0227-8AC8-174D-93C662CED545}"/>
              </a:ext>
            </a:extLst>
          </p:cNvPr>
          <p:cNvPicPr>
            <a:picLocks noChangeAspect="1"/>
          </p:cNvPicPr>
          <p:nvPr/>
        </p:nvPicPr>
        <p:blipFill>
          <a:blip r:embed="rId5">
            <a:alphaModFix amt="15000"/>
          </a:blip>
          <a:stretch>
            <a:fillRect/>
          </a:stretch>
        </p:blipFill>
        <p:spPr>
          <a:xfrm flipH="1">
            <a:off x="0" y="0"/>
            <a:ext cx="14630400" cy="8229600"/>
          </a:xfrm>
          <a:prstGeom prst="rect">
            <a:avLst/>
          </a:prstGeom>
        </p:spPr>
      </p:pic>
      <p:sp>
        <p:nvSpPr>
          <p:cNvPr id="3" name="Text 0"/>
          <p:cNvSpPr/>
          <p:nvPr/>
        </p:nvSpPr>
        <p:spPr>
          <a:xfrm>
            <a:off x="758309" y="665440"/>
            <a:ext cx="7474744" cy="934283"/>
          </a:xfrm>
          <a:prstGeom prst="rect">
            <a:avLst/>
          </a:prstGeom>
          <a:noFill/>
          <a:ln/>
        </p:spPr>
        <p:txBody>
          <a:bodyPr wrap="none" lIns="0" tIns="0" rIns="0" bIns="0" rtlCol="0" anchor="t"/>
          <a:lstStyle/>
          <a:p>
            <a:pPr marL="0" indent="0" algn="l">
              <a:lnSpc>
                <a:spcPts val="7350"/>
              </a:lnSpc>
              <a:buNone/>
            </a:pPr>
            <a:r>
              <a:rPr lang="en-US" sz="5850" dirty="0">
                <a:solidFill>
                  <a:srgbClr val="FCB00D"/>
                </a:solidFill>
                <a:latin typeface="Source Sans Pro"/>
                <a:ea typeface="Source Sans Pro"/>
                <a:cs typeface="Source Sans Pro" pitchFamily="34" charset="-120"/>
              </a:rPr>
              <a:t>Passive Reconnaissance</a:t>
            </a:r>
            <a:endParaRPr lang="en-US" sz="5850" dirty="0">
              <a:latin typeface="Source Sans Pro"/>
              <a:ea typeface="Source Sans Pro"/>
            </a:endParaRPr>
          </a:p>
        </p:txBody>
      </p:sp>
      <p:sp>
        <p:nvSpPr>
          <p:cNvPr id="4" name="Text 1"/>
          <p:cNvSpPr/>
          <p:nvPr/>
        </p:nvSpPr>
        <p:spPr>
          <a:xfrm>
            <a:off x="758309" y="1908453"/>
            <a:ext cx="7490222" cy="3704392"/>
          </a:xfrm>
          <a:prstGeom prst="rect">
            <a:avLst/>
          </a:prstGeom>
          <a:noFill/>
          <a:ln/>
        </p:spPr>
        <p:txBody>
          <a:bodyPr wrap="square" lIns="0" tIns="0" rIns="0" bIns="0" rtlCol="0" anchor="t"/>
          <a:lstStyle/>
          <a:p>
            <a:pPr marL="0" indent="0" algn="l">
              <a:lnSpc>
                <a:spcPts val="3200"/>
              </a:lnSpc>
              <a:buNone/>
            </a:pPr>
            <a:r>
              <a:rPr lang="en-US" sz="2000" dirty="0">
                <a:solidFill>
                  <a:srgbClr val="FFE5E5"/>
                </a:solidFill>
                <a:latin typeface="Source Sans Pro"/>
                <a:ea typeface="Source Sans Pro"/>
                <a:cs typeface="DM Sans" pitchFamily="34" charset="-120"/>
              </a:rPr>
              <a:t>The first primary attack capability of Melro WiFier v1.0 is Passive Reconnaissance. This technique involves monitoring WiFi traffic without actively interacting with the network. The device captures various types of packets, identifying addresses of connected devices on the target network. By gathering this data, a clear picture of the network's state is given while some potential targets maybe be identified. This initial phase is vital for understanding the target environment before proceeding with a more active testing.</a:t>
            </a:r>
            <a:endParaRPr lang="en-US" sz="2000" dirty="0">
              <a:latin typeface="Source Sans Pro"/>
              <a:ea typeface="Source Sans Pro"/>
            </a:endParaRPr>
          </a:p>
        </p:txBody>
      </p:sp>
      <p:sp>
        <p:nvSpPr>
          <p:cNvPr id="5" name="Text 2"/>
          <p:cNvSpPr/>
          <p:nvPr/>
        </p:nvSpPr>
        <p:spPr>
          <a:xfrm>
            <a:off x="1067038" y="6153031"/>
            <a:ext cx="4333161" cy="541496"/>
          </a:xfrm>
          <a:prstGeom prst="rect">
            <a:avLst/>
          </a:prstGeom>
          <a:noFill/>
          <a:ln/>
        </p:spPr>
        <p:txBody>
          <a:bodyPr wrap="none" lIns="0" tIns="0" rIns="0" bIns="0" rtlCol="0" anchor="t"/>
          <a:lstStyle/>
          <a:p>
            <a:pPr marL="0" indent="0" algn="l">
              <a:lnSpc>
                <a:spcPts val="4250"/>
              </a:lnSpc>
              <a:buNone/>
            </a:pPr>
            <a:r>
              <a:rPr lang="en-US" sz="3400" dirty="0">
                <a:solidFill>
                  <a:srgbClr val="FCB00D"/>
                </a:solidFill>
                <a:latin typeface="Source Sans Pro"/>
                <a:ea typeface="Source Sans Pro"/>
                <a:cs typeface="Source Sans Pro" pitchFamily="34" charset="-120"/>
              </a:rPr>
              <a:t>Monitor WiFi Traffic</a:t>
            </a:r>
            <a:endParaRPr lang="en-US" sz="3400" dirty="0">
              <a:latin typeface="Source Sans Pro"/>
              <a:ea typeface="Source Sans Pro"/>
            </a:endParaRPr>
          </a:p>
        </p:txBody>
      </p:sp>
      <p:sp>
        <p:nvSpPr>
          <p:cNvPr id="6" name="Text 3"/>
          <p:cNvSpPr/>
          <p:nvPr/>
        </p:nvSpPr>
        <p:spPr>
          <a:xfrm>
            <a:off x="1067038" y="7003256"/>
            <a:ext cx="7318653"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Source Sans Pro"/>
                <a:ea typeface="Source Sans Pro"/>
                <a:cs typeface="DM Sans" pitchFamily="34" charset="-120"/>
              </a:rPr>
              <a:t>Silently observes wireless network activity without detection.</a:t>
            </a:r>
            <a:endParaRPr lang="en-US" sz="1600" dirty="0">
              <a:latin typeface="Source Sans Pro"/>
              <a:ea typeface="Source Sans Pro"/>
            </a:endParaRPr>
          </a:p>
        </p:txBody>
      </p:sp>
      <p:sp>
        <p:nvSpPr>
          <p:cNvPr id="7" name="Shape 4"/>
          <p:cNvSpPr/>
          <p:nvPr/>
        </p:nvSpPr>
        <p:spPr>
          <a:xfrm>
            <a:off x="758309" y="5844302"/>
            <a:ext cx="22860" cy="1719739"/>
          </a:xfrm>
          <a:prstGeom prst="rect">
            <a:avLst/>
          </a:prstGeom>
          <a:solidFill>
            <a:srgbClr val="FCB00D"/>
          </a:solidFill>
          <a:ln/>
        </p:spPr>
      </p:sp>
      <p:pic>
        <p:nvPicPr>
          <p:cNvPr id="15" name="Picture 14">
            <a:extLst>
              <a:ext uri="{FF2B5EF4-FFF2-40B4-BE49-F238E27FC236}">
                <a16:creationId xmlns:a16="http://schemas.microsoft.com/office/drawing/2014/main" id="{0FA7D132-3E40-B7B3-EF4B-C3A6F0453461}"/>
              </a:ext>
            </a:extLst>
          </p:cNvPr>
          <p:cNvPicPr>
            <a:picLocks noChangeAspect="1"/>
          </p:cNvPicPr>
          <p:nvPr/>
        </p:nvPicPr>
        <p:blipFill>
          <a:blip r:embed="rId6"/>
          <a:srcRect l="40618" t="24726" r="20674" b="23125"/>
          <a:stretch>
            <a:fillRect/>
          </a:stretch>
        </p:blipFill>
        <p:spPr>
          <a:xfrm rot="16200000" flipH="1">
            <a:off x="7093773" y="1134690"/>
            <a:ext cx="8342492" cy="6175578"/>
          </a:xfrm>
          <a:prstGeom prst="rect">
            <a:avLst/>
          </a:prstGeom>
          <a:ln>
            <a:noFill/>
          </a:ln>
          <a:effectLst>
            <a:glow rad="508000">
              <a:srgbClr val="FFC000">
                <a:alpha val="5000"/>
              </a:srgbClr>
            </a:glow>
            <a:outerShdw blurRad="292100" dist="139700" dir="2700000" algn="tl" rotWithShape="0">
              <a:srgbClr val="333333">
                <a:alpha val="65000"/>
              </a:srgbClr>
            </a:outerShdw>
          </a:effectLst>
        </p:spPr>
      </p:pic>
      <p:pic>
        <p:nvPicPr>
          <p:cNvPr id="14" name="fixed">
            <a:hlinkClick r:id="" action="ppaction://media"/>
            <a:extLst>
              <a:ext uri="{FF2B5EF4-FFF2-40B4-BE49-F238E27FC236}">
                <a16:creationId xmlns:a16="http://schemas.microsoft.com/office/drawing/2014/main" id="{0B9550FD-FC17-9A55-CA77-4E6662AD12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79564" y="1099593"/>
            <a:ext cx="4127376" cy="5904000"/>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perspectiveContrastingLeftFacing" fov="3300000">
              <a:rot lat="0" lon="1200000" rev="0"/>
            </a:camera>
            <a:lightRig rig="balanced" dir="t">
              <a:rot lat="0" lon="0" rev="4200000"/>
            </a:lightRig>
          </a:scene3d>
          <a:sp3d extrusionH="635000" prstMaterial="metal">
            <a:bevelT w="190500" h="12700" prst="slope"/>
            <a:extrusionClr>
              <a:srgbClr val="010000"/>
            </a:extrusionClr>
            <a:contourClr>
              <a:srgbClr val="00000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7A8080-248C-6F02-236D-7291ECD50481}"/>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1FF1510-5C61-4069-A27B-A3689A9CF052}"/>
              </a:ext>
            </a:extLst>
          </p:cNvPr>
          <p:cNvPicPr>
            <a:picLocks noChangeAspect="1"/>
          </p:cNvPicPr>
          <p:nvPr/>
        </p:nvPicPr>
        <p:blipFill>
          <a:blip r:embed="rId5">
            <a:alphaModFix amt="15000"/>
          </a:blip>
          <a:stretch>
            <a:fillRect/>
          </a:stretch>
        </p:blipFill>
        <p:spPr>
          <a:xfrm flipH="1">
            <a:off x="0" y="0"/>
            <a:ext cx="14630400" cy="8229600"/>
          </a:xfrm>
          <a:prstGeom prst="rect">
            <a:avLst/>
          </a:prstGeom>
        </p:spPr>
      </p:pic>
      <p:sp>
        <p:nvSpPr>
          <p:cNvPr id="3" name="Text 0"/>
          <p:cNvSpPr/>
          <p:nvPr/>
        </p:nvSpPr>
        <p:spPr>
          <a:xfrm>
            <a:off x="758309" y="871299"/>
            <a:ext cx="7474744" cy="934283"/>
          </a:xfrm>
          <a:prstGeom prst="rect">
            <a:avLst/>
          </a:prstGeom>
          <a:noFill/>
          <a:ln/>
        </p:spPr>
        <p:txBody>
          <a:bodyPr wrap="none" lIns="0" tIns="0" rIns="0" bIns="0" rtlCol="0" anchor="t"/>
          <a:lstStyle/>
          <a:p>
            <a:pPr marL="0" indent="0" algn="l">
              <a:lnSpc>
                <a:spcPts val="7350"/>
              </a:lnSpc>
              <a:buNone/>
            </a:pPr>
            <a:r>
              <a:rPr lang="en-US" sz="5850" dirty="0">
                <a:solidFill>
                  <a:srgbClr val="FCB00D"/>
                </a:solidFill>
                <a:latin typeface="Source Sans Pro"/>
                <a:ea typeface="Source Sans Pro"/>
                <a:cs typeface="Source Sans Pro" pitchFamily="34" charset="-120"/>
              </a:rPr>
              <a:t>Beacon Flooding</a:t>
            </a:r>
            <a:endParaRPr lang="en-US" sz="5850" dirty="0">
              <a:latin typeface="Source Sans Pro"/>
              <a:ea typeface="Source Sans Pro"/>
            </a:endParaRPr>
          </a:p>
        </p:txBody>
      </p:sp>
      <p:sp>
        <p:nvSpPr>
          <p:cNvPr id="4" name="Text 1"/>
          <p:cNvSpPr/>
          <p:nvPr/>
        </p:nvSpPr>
        <p:spPr>
          <a:xfrm>
            <a:off x="758309" y="2114312"/>
            <a:ext cx="7627382" cy="3292793"/>
          </a:xfrm>
          <a:prstGeom prst="rect">
            <a:avLst/>
          </a:prstGeom>
          <a:noFill/>
          <a:ln/>
        </p:spPr>
        <p:txBody>
          <a:bodyPr wrap="square" lIns="0" tIns="0" rIns="0" bIns="0" rtlCol="0" anchor="t"/>
          <a:lstStyle/>
          <a:p>
            <a:pPr marL="0" indent="0" algn="l">
              <a:lnSpc>
                <a:spcPts val="3200"/>
              </a:lnSpc>
              <a:buNone/>
            </a:pPr>
            <a:r>
              <a:rPr lang="en-US" sz="2000" dirty="0">
                <a:solidFill>
                  <a:srgbClr val="FFE5E5"/>
                </a:solidFill>
                <a:latin typeface="Source Sans Pro"/>
                <a:ea typeface="Source Sans Pro"/>
                <a:cs typeface="DM Sans" pitchFamily="34" charset="-120"/>
              </a:rPr>
              <a:t>The second attack type implemented in Melro WiFier v1.0 is Beacon Flooding. This capability allows the device to generate multiple fake access points, effectively mimicking legitimate WiFi networks. The purpose of beacon flooding is to lure target devices into attempting to connect to these deceptive access points. This can be used for various purposes, such as identifying potential targets, assessing how devices handle unknown networks, or even for credential harvesting.</a:t>
            </a:r>
            <a:endParaRPr lang="en-US" sz="2000" dirty="0">
              <a:latin typeface="Source Sans Pro"/>
              <a:ea typeface="Source Sans Pro"/>
            </a:endParaRPr>
          </a:p>
        </p:txBody>
      </p:sp>
      <p:sp>
        <p:nvSpPr>
          <p:cNvPr id="5" name="Text 2"/>
          <p:cNvSpPr/>
          <p:nvPr/>
        </p:nvSpPr>
        <p:spPr>
          <a:xfrm>
            <a:off x="1067038" y="5947291"/>
            <a:ext cx="5068491" cy="541496"/>
          </a:xfrm>
          <a:prstGeom prst="rect">
            <a:avLst/>
          </a:prstGeom>
          <a:noFill/>
          <a:ln/>
        </p:spPr>
        <p:txBody>
          <a:bodyPr wrap="none" lIns="0" tIns="0" rIns="0" bIns="0" rtlCol="0" anchor="t"/>
          <a:lstStyle/>
          <a:p>
            <a:pPr marL="0" indent="0" algn="l">
              <a:lnSpc>
                <a:spcPts val="4250"/>
              </a:lnSpc>
              <a:buNone/>
            </a:pPr>
            <a:r>
              <a:rPr lang="en-US" sz="3400" dirty="0">
                <a:solidFill>
                  <a:srgbClr val="FCB00D"/>
                </a:solidFill>
                <a:latin typeface="Source Sans Pro"/>
                <a:ea typeface="Source Sans Pro"/>
                <a:cs typeface="Source Sans Pro" pitchFamily="34" charset="-120"/>
              </a:rPr>
              <a:t>Generate Fake Access Points</a:t>
            </a:r>
            <a:endParaRPr lang="en-US" sz="3400" dirty="0">
              <a:latin typeface="Source Sans Pro"/>
              <a:ea typeface="Source Sans Pro"/>
            </a:endParaRPr>
          </a:p>
        </p:txBody>
      </p:sp>
      <p:sp>
        <p:nvSpPr>
          <p:cNvPr id="6" name="Text 3"/>
          <p:cNvSpPr/>
          <p:nvPr/>
        </p:nvSpPr>
        <p:spPr>
          <a:xfrm>
            <a:off x="1067038" y="6797516"/>
            <a:ext cx="7318653"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Source Sans Pro"/>
                <a:ea typeface="Source Sans Pro"/>
                <a:cs typeface="DM Sans" pitchFamily="34" charset="-120"/>
              </a:rPr>
              <a:t>Creates numerous deceptive WiFi networks.</a:t>
            </a:r>
            <a:endParaRPr lang="en-US" sz="1600" dirty="0">
              <a:latin typeface="Source Sans Pro"/>
              <a:ea typeface="Source Sans Pro"/>
            </a:endParaRPr>
          </a:p>
        </p:txBody>
      </p:sp>
      <p:sp>
        <p:nvSpPr>
          <p:cNvPr id="7" name="Shape 4"/>
          <p:cNvSpPr/>
          <p:nvPr/>
        </p:nvSpPr>
        <p:spPr>
          <a:xfrm>
            <a:off x="758309" y="5638562"/>
            <a:ext cx="22860" cy="1719739"/>
          </a:xfrm>
          <a:prstGeom prst="rect">
            <a:avLst/>
          </a:prstGeom>
          <a:solidFill>
            <a:srgbClr val="FCB00D"/>
          </a:solidFill>
          <a:ln/>
        </p:spPr>
      </p:sp>
      <p:pic>
        <p:nvPicPr>
          <p:cNvPr id="8" name="Picture 7">
            <a:extLst>
              <a:ext uri="{FF2B5EF4-FFF2-40B4-BE49-F238E27FC236}">
                <a16:creationId xmlns:a16="http://schemas.microsoft.com/office/drawing/2014/main" id="{FB7B192D-E68D-7291-96DA-98358A3DE390}"/>
              </a:ext>
            </a:extLst>
          </p:cNvPr>
          <p:cNvPicPr>
            <a:picLocks noChangeAspect="1"/>
          </p:cNvPicPr>
          <p:nvPr/>
        </p:nvPicPr>
        <p:blipFill>
          <a:blip r:embed="rId6"/>
          <a:srcRect l="40618" t="24726" r="20674" b="23125"/>
          <a:stretch>
            <a:fillRect/>
          </a:stretch>
        </p:blipFill>
        <p:spPr>
          <a:xfrm rot="16200000" flipH="1">
            <a:off x="7093773" y="1134690"/>
            <a:ext cx="8342492" cy="6175578"/>
          </a:xfrm>
          <a:prstGeom prst="rect">
            <a:avLst/>
          </a:prstGeom>
          <a:ln>
            <a:noFill/>
          </a:ln>
          <a:effectLst>
            <a:glow rad="508000">
              <a:srgbClr val="FFC000">
                <a:alpha val="5000"/>
              </a:srgbClr>
            </a:glow>
            <a:outerShdw blurRad="292100" dist="139700" dir="2700000" algn="tl" rotWithShape="0">
              <a:srgbClr val="333333">
                <a:alpha val="65000"/>
              </a:srgbClr>
            </a:outerShdw>
          </a:effectLst>
        </p:spPr>
      </p:pic>
      <p:pic>
        <p:nvPicPr>
          <p:cNvPr id="13" name="fixed2">
            <a:hlinkClick r:id="" action="ppaction://media"/>
            <a:extLst>
              <a:ext uri="{FF2B5EF4-FFF2-40B4-BE49-F238E27FC236}">
                <a16:creationId xmlns:a16="http://schemas.microsoft.com/office/drawing/2014/main" id="{6D315C05-4411-8B8F-BCCF-DF7A6CE8D005}"/>
              </a:ext>
            </a:extLst>
          </p:cNvPr>
          <p:cNvPicPr>
            <a:picLocks noChangeAspect="1"/>
          </p:cNvPicPr>
          <p:nvPr>
            <a:videoFile r:link="rId1"/>
            <p:extLst>
              <p:ext uri="{DAA4B4D4-6D71-4841-9C94-3DE7FCFB9230}">
                <p14:media xmlns:p14="http://schemas.microsoft.com/office/powerpoint/2010/main" r:embed="rId2">
                  <p14:trim end="2890"/>
                </p14:media>
              </p:ext>
            </p:extLst>
          </p:nvPr>
        </p:nvPicPr>
        <p:blipFill>
          <a:blip r:embed="rId7"/>
          <a:stretch>
            <a:fillRect/>
          </a:stretch>
        </p:blipFill>
        <p:spPr>
          <a:xfrm>
            <a:off x="8588372" y="1037629"/>
            <a:ext cx="4085906" cy="5994000"/>
          </a:xfrm>
          <a:prstGeom prst="rect">
            <a:avLst/>
          </a:prstGeom>
          <a:solidFill>
            <a:srgbClr val="000000"/>
          </a:solidFill>
          <a:ln w="177800" cap="flat">
            <a:solidFill>
              <a:srgbClr val="0D0D0D"/>
            </a:solidFill>
            <a:miter lim="800000"/>
          </a:ln>
          <a:effectLst>
            <a:outerShdw blurRad="190500" dist="215900" dir="3000000" algn="tr" rotWithShape="0">
              <a:srgbClr val="000000">
                <a:alpha val="20000"/>
              </a:srgbClr>
            </a:outerShdw>
          </a:effectLst>
          <a:scene3d>
            <a:camera prst="perspectiveContrastingLeftFacing" fov="3300000">
              <a:rot lat="0" lon="1200000" rev="0"/>
            </a:camera>
            <a:lightRig rig="balanced" dir="t">
              <a:rot lat="0" lon="0" rev="4200000"/>
            </a:lightRig>
          </a:scene3d>
          <a:sp3d extrusionH="635000" prstMaterial="metal">
            <a:bevelT w="190500" h="12700" prst="slope"/>
            <a:extrusionClr>
              <a:srgbClr val="010000"/>
            </a:extrusionClr>
            <a:contourClr>
              <a:srgbClr val="00000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BA46C45-35C3-E5FC-CA1A-9D093C941652}"/>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EA21A2B-E91A-3381-6BA0-13A067E0CA2A}"/>
              </a:ext>
            </a:extLst>
          </p:cNvPr>
          <p:cNvPicPr>
            <a:picLocks noChangeAspect="1"/>
          </p:cNvPicPr>
          <p:nvPr/>
        </p:nvPicPr>
        <p:blipFill>
          <a:blip r:embed="rId3">
            <a:alphaModFix amt="15000"/>
          </a:blip>
          <a:stretch>
            <a:fillRect/>
          </a:stretch>
        </p:blipFill>
        <p:spPr>
          <a:xfrm>
            <a:off x="0" y="0"/>
            <a:ext cx="14630400" cy="8229600"/>
          </a:xfrm>
          <a:prstGeom prst="rect">
            <a:avLst/>
          </a:prstGeom>
        </p:spPr>
      </p:pic>
      <p:sp>
        <p:nvSpPr>
          <p:cNvPr id="2" name="Text 0"/>
          <p:cNvSpPr/>
          <p:nvPr/>
        </p:nvSpPr>
        <p:spPr>
          <a:xfrm>
            <a:off x="758309" y="641152"/>
            <a:ext cx="7494508" cy="934283"/>
          </a:xfrm>
          <a:prstGeom prst="rect">
            <a:avLst/>
          </a:prstGeom>
          <a:noFill/>
          <a:ln/>
        </p:spPr>
        <p:txBody>
          <a:bodyPr wrap="none" lIns="0" tIns="0" rIns="0" bIns="0" rtlCol="0" anchor="t"/>
          <a:lstStyle/>
          <a:p>
            <a:pPr marL="0" indent="0" algn="l">
              <a:lnSpc>
                <a:spcPts val="7350"/>
              </a:lnSpc>
              <a:buNone/>
            </a:pPr>
            <a:r>
              <a:rPr lang="en-US" sz="5850" dirty="0">
                <a:solidFill>
                  <a:srgbClr val="FCB00D"/>
                </a:solidFill>
                <a:latin typeface="Source Sans Pro"/>
                <a:ea typeface="Source Sans Pro"/>
                <a:cs typeface="Source Sans Pro" pitchFamily="34" charset="-120"/>
              </a:rPr>
              <a:t>Limitations and Lessons</a:t>
            </a:r>
            <a:endParaRPr lang="en-US" sz="5850" dirty="0">
              <a:latin typeface="Source Sans Pro"/>
              <a:ea typeface="Source Sans Pro"/>
            </a:endParaRPr>
          </a:p>
        </p:txBody>
      </p:sp>
      <p:sp>
        <p:nvSpPr>
          <p:cNvPr id="3" name="Shape 1"/>
          <p:cNvSpPr/>
          <p:nvPr/>
        </p:nvSpPr>
        <p:spPr>
          <a:xfrm>
            <a:off x="758309" y="2218492"/>
            <a:ext cx="13113782" cy="22860"/>
          </a:xfrm>
          <a:prstGeom prst="roundRect">
            <a:avLst>
              <a:gd name="adj" fmla="val 378164"/>
            </a:avLst>
          </a:prstGeom>
          <a:solidFill>
            <a:srgbClr val="976F1B"/>
          </a:solidFill>
          <a:ln/>
        </p:spPr>
      </p:sp>
      <p:sp>
        <p:nvSpPr>
          <p:cNvPr id="4" name="Shape 2"/>
          <p:cNvSpPr/>
          <p:nvPr/>
        </p:nvSpPr>
        <p:spPr>
          <a:xfrm>
            <a:off x="2289453" y="2218432"/>
            <a:ext cx="22860" cy="617458"/>
          </a:xfrm>
          <a:prstGeom prst="roundRect">
            <a:avLst>
              <a:gd name="adj" fmla="val 378164"/>
            </a:avLst>
          </a:prstGeom>
          <a:solidFill>
            <a:srgbClr val="976F1B"/>
          </a:solidFill>
          <a:ln/>
        </p:spPr>
      </p:sp>
      <p:sp>
        <p:nvSpPr>
          <p:cNvPr id="5" name="Shape 3"/>
          <p:cNvSpPr/>
          <p:nvPr/>
        </p:nvSpPr>
        <p:spPr>
          <a:xfrm>
            <a:off x="2069425" y="1986975"/>
            <a:ext cx="463034" cy="463034"/>
          </a:xfrm>
          <a:prstGeom prst="roundRect">
            <a:avLst>
              <a:gd name="adj" fmla="val 18670"/>
            </a:avLst>
          </a:prstGeom>
          <a:solidFill>
            <a:srgbClr val="7E5602"/>
          </a:solidFill>
          <a:ln w="7620">
            <a:solidFill>
              <a:srgbClr val="976F1B"/>
            </a:solidFill>
            <a:prstDash val="solid"/>
          </a:ln>
        </p:spPr>
      </p:sp>
      <p:pic>
        <p:nvPicPr>
          <p:cNvPr id="6" name="Image 0" descr="preencoded.png"/>
          <p:cNvPicPr>
            <a:picLocks noChangeAspect="1"/>
          </p:cNvPicPr>
          <p:nvPr/>
        </p:nvPicPr>
        <p:blipFill>
          <a:blip r:embed="rId4"/>
          <a:stretch>
            <a:fillRect/>
          </a:stretch>
        </p:blipFill>
        <p:spPr>
          <a:xfrm>
            <a:off x="2138422" y="2015311"/>
            <a:ext cx="324922" cy="406241"/>
          </a:xfrm>
          <a:prstGeom prst="rect">
            <a:avLst/>
          </a:prstGeom>
        </p:spPr>
      </p:pic>
      <p:sp>
        <p:nvSpPr>
          <p:cNvPr id="7" name="Text 4"/>
          <p:cNvSpPr/>
          <p:nvPr/>
        </p:nvSpPr>
        <p:spPr>
          <a:xfrm>
            <a:off x="964049" y="3041809"/>
            <a:ext cx="2674025" cy="676989"/>
          </a:xfrm>
          <a:prstGeom prst="rect">
            <a:avLst/>
          </a:prstGeom>
          <a:noFill/>
          <a:ln/>
        </p:spPr>
        <p:txBody>
          <a:bodyPr wrap="square" lIns="0" tIns="0" rIns="0" bIns="0" rtlCol="0" anchor="t"/>
          <a:lstStyle/>
          <a:p>
            <a:pPr marL="0" indent="0" algn="ctr">
              <a:lnSpc>
                <a:spcPts val="2650"/>
              </a:lnSpc>
              <a:buNone/>
            </a:pPr>
            <a:r>
              <a:rPr lang="en-US" sz="2100" dirty="0">
                <a:solidFill>
                  <a:srgbClr val="FCB00D"/>
                </a:solidFill>
                <a:latin typeface="Source Sans Pro"/>
                <a:ea typeface="Source Sans Pro"/>
                <a:cs typeface="Source Sans Pro" pitchFamily="34" charset="-120"/>
              </a:rPr>
              <a:t>Display and UI Scaling on Small Screens </a:t>
            </a:r>
            <a:endParaRPr lang="en-US" sz="2100" dirty="0">
              <a:latin typeface="Source Sans Pro"/>
              <a:ea typeface="Source Sans Pro"/>
            </a:endParaRPr>
          </a:p>
        </p:txBody>
      </p:sp>
      <p:sp>
        <p:nvSpPr>
          <p:cNvPr id="8" name="Text 5"/>
          <p:cNvSpPr/>
          <p:nvPr/>
        </p:nvSpPr>
        <p:spPr>
          <a:xfrm>
            <a:off x="964049" y="3842266"/>
            <a:ext cx="2674025"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Issue</a:t>
            </a:r>
            <a:r>
              <a:rPr lang="en-US" sz="1600" dirty="0">
                <a:solidFill>
                  <a:srgbClr val="FFE5E5"/>
                </a:solidFill>
                <a:latin typeface="Source Sans Pro"/>
                <a:ea typeface="Source Sans Pro"/>
                <a:cs typeface="DM Sans" pitchFamily="34" charset="-120"/>
              </a:rPr>
              <a:t>: Designing a usable interface on a 4” screen (480x640) is difficult, especially when using only touch input.</a:t>
            </a:r>
            <a:endParaRPr lang="en-US" sz="1600" dirty="0">
              <a:latin typeface="Source Sans Pro"/>
              <a:ea typeface="Source Sans Pro"/>
            </a:endParaRPr>
          </a:p>
        </p:txBody>
      </p:sp>
      <p:sp>
        <p:nvSpPr>
          <p:cNvPr id="9" name="Text 6"/>
          <p:cNvSpPr/>
          <p:nvPr/>
        </p:nvSpPr>
        <p:spPr>
          <a:xfrm>
            <a:off x="964049" y="5612368"/>
            <a:ext cx="2674025"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Challenge</a:t>
            </a:r>
            <a:r>
              <a:rPr lang="en-US" sz="1600" dirty="0">
                <a:solidFill>
                  <a:srgbClr val="FFE5E5"/>
                </a:solidFill>
                <a:latin typeface="Source Sans Pro"/>
                <a:ea typeface="Source Sans Pro"/>
                <a:cs typeface="DM Sans" pitchFamily="34" charset="-120"/>
              </a:rPr>
              <a:t>: Text and buttons may appear too small or too large, requiring constant tweaking of fonts, layouts, and touch zones.</a:t>
            </a:r>
            <a:endParaRPr lang="en-US" sz="1600" dirty="0">
              <a:latin typeface="Source Sans Pro"/>
              <a:ea typeface="Source Sans Pro"/>
            </a:endParaRPr>
          </a:p>
        </p:txBody>
      </p:sp>
      <p:sp>
        <p:nvSpPr>
          <p:cNvPr id="10" name="Shape 7"/>
          <p:cNvSpPr/>
          <p:nvPr/>
        </p:nvSpPr>
        <p:spPr>
          <a:xfrm>
            <a:off x="5632252" y="2218432"/>
            <a:ext cx="22860" cy="617458"/>
          </a:xfrm>
          <a:prstGeom prst="roundRect">
            <a:avLst>
              <a:gd name="adj" fmla="val 378164"/>
            </a:avLst>
          </a:prstGeom>
          <a:solidFill>
            <a:srgbClr val="976F1B"/>
          </a:solidFill>
          <a:ln/>
        </p:spPr>
      </p:sp>
      <p:sp>
        <p:nvSpPr>
          <p:cNvPr id="11" name="Shape 8"/>
          <p:cNvSpPr/>
          <p:nvPr/>
        </p:nvSpPr>
        <p:spPr>
          <a:xfrm>
            <a:off x="5412224" y="1986975"/>
            <a:ext cx="463034" cy="463034"/>
          </a:xfrm>
          <a:prstGeom prst="roundRect">
            <a:avLst>
              <a:gd name="adj" fmla="val 18670"/>
            </a:avLst>
          </a:prstGeom>
          <a:solidFill>
            <a:srgbClr val="7E5602"/>
          </a:solidFill>
          <a:ln w="7620">
            <a:solidFill>
              <a:srgbClr val="976F1B"/>
            </a:solidFill>
            <a:prstDash val="solid"/>
          </a:ln>
        </p:spPr>
      </p:sp>
      <p:pic>
        <p:nvPicPr>
          <p:cNvPr id="12" name="Image 1" descr="preencoded.png"/>
          <p:cNvPicPr>
            <a:picLocks noChangeAspect="1"/>
          </p:cNvPicPr>
          <p:nvPr/>
        </p:nvPicPr>
        <p:blipFill>
          <a:blip r:embed="rId5"/>
          <a:stretch>
            <a:fillRect/>
          </a:stretch>
        </p:blipFill>
        <p:spPr>
          <a:xfrm>
            <a:off x="5481221" y="2015311"/>
            <a:ext cx="324922" cy="406241"/>
          </a:xfrm>
          <a:prstGeom prst="rect">
            <a:avLst/>
          </a:prstGeom>
        </p:spPr>
      </p:pic>
      <p:sp>
        <p:nvSpPr>
          <p:cNvPr id="13" name="Text 9"/>
          <p:cNvSpPr/>
          <p:nvPr/>
        </p:nvSpPr>
        <p:spPr>
          <a:xfrm>
            <a:off x="4306729" y="3041809"/>
            <a:ext cx="2674144" cy="676989"/>
          </a:xfrm>
          <a:prstGeom prst="rect">
            <a:avLst/>
          </a:prstGeom>
          <a:noFill/>
          <a:ln/>
        </p:spPr>
        <p:txBody>
          <a:bodyPr wrap="square" lIns="0" tIns="0" rIns="0" bIns="0" rtlCol="0" anchor="t"/>
          <a:lstStyle/>
          <a:p>
            <a:pPr marL="0" indent="0" algn="ctr">
              <a:lnSpc>
                <a:spcPts val="2650"/>
              </a:lnSpc>
              <a:buNone/>
            </a:pPr>
            <a:r>
              <a:rPr lang="en-US" sz="2100" dirty="0">
                <a:solidFill>
                  <a:srgbClr val="FCB00D"/>
                </a:solidFill>
                <a:latin typeface="Source Sans Pro"/>
                <a:ea typeface="Source Sans Pro"/>
                <a:cs typeface="Source Sans Pro" pitchFamily="34" charset="-120"/>
              </a:rPr>
              <a:t>Wireless Adapter Compatibility</a:t>
            </a:r>
            <a:endParaRPr lang="en-US" sz="2100" dirty="0">
              <a:latin typeface="Source Sans Pro"/>
              <a:ea typeface="Source Sans Pro"/>
            </a:endParaRPr>
          </a:p>
        </p:txBody>
      </p:sp>
      <p:sp>
        <p:nvSpPr>
          <p:cNvPr id="14" name="Text 10"/>
          <p:cNvSpPr/>
          <p:nvPr/>
        </p:nvSpPr>
        <p:spPr>
          <a:xfrm>
            <a:off x="4306729" y="3842266"/>
            <a:ext cx="2674144"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Issue</a:t>
            </a:r>
            <a:r>
              <a:rPr lang="en-US" sz="1600" dirty="0">
                <a:solidFill>
                  <a:srgbClr val="FFE5E5"/>
                </a:solidFill>
                <a:latin typeface="Source Sans Pro"/>
                <a:ea typeface="Source Sans Pro"/>
                <a:cs typeface="DM Sans" pitchFamily="34" charset="-120"/>
              </a:rPr>
              <a:t>: Not all Wi-Fi adapters support monitor mode or packet injection, which are essential for attacks like this.</a:t>
            </a:r>
            <a:endParaRPr lang="en-US" sz="1600" dirty="0">
              <a:latin typeface="Source Sans Pro"/>
              <a:ea typeface="Source Sans Pro"/>
            </a:endParaRPr>
          </a:p>
        </p:txBody>
      </p:sp>
      <p:sp>
        <p:nvSpPr>
          <p:cNvPr id="15" name="Text 11"/>
          <p:cNvSpPr/>
          <p:nvPr/>
        </p:nvSpPr>
        <p:spPr>
          <a:xfrm>
            <a:off x="4306729" y="5612368"/>
            <a:ext cx="2674144" cy="1975961"/>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Challenge</a:t>
            </a:r>
            <a:r>
              <a:rPr lang="en-US" sz="1600" dirty="0">
                <a:solidFill>
                  <a:srgbClr val="FFE5E5"/>
                </a:solidFill>
                <a:latin typeface="Source Sans Pro"/>
                <a:ea typeface="Source Sans Pro"/>
                <a:cs typeface="DM Sans" pitchFamily="34" charset="-120"/>
              </a:rPr>
              <a:t>: Ensuring your adapter supports these features, configuring </a:t>
            </a:r>
            <a:r>
              <a:rPr lang="en-US" sz="1600" u="sng" dirty="0">
                <a:solidFill>
                  <a:srgbClr val="FFE5E5"/>
                </a:solidFill>
                <a:latin typeface="Source Sans Pro"/>
                <a:ea typeface="Source Sans Pro"/>
                <a:cs typeface="DM Sans" pitchFamily="34" charset="-120"/>
              </a:rPr>
              <a:t>wlan0mon</a:t>
            </a:r>
            <a:r>
              <a:rPr lang="en-US" sz="1600" dirty="0">
                <a:solidFill>
                  <a:srgbClr val="FFE5E5"/>
                </a:solidFill>
                <a:latin typeface="Source Sans Pro"/>
                <a:ea typeface="Source Sans Pro"/>
                <a:cs typeface="DM Sans" pitchFamily="34" charset="-120"/>
              </a:rPr>
              <a:t>, and avoiding interference from network managers.</a:t>
            </a:r>
            <a:endParaRPr lang="en-US" sz="1600" dirty="0">
              <a:latin typeface="Source Sans Pro"/>
              <a:ea typeface="Source Sans Pro"/>
            </a:endParaRPr>
          </a:p>
        </p:txBody>
      </p:sp>
      <p:sp>
        <p:nvSpPr>
          <p:cNvPr id="16" name="Shape 12"/>
          <p:cNvSpPr/>
          <p:nvPr/>
        </p:nvSpPr>
        <p:spPr>
          <a:xfrm>
            <a:off x="8974931" y="2218432"/>
            <a:ext cx="22860" cy="617458"/>
          </a:xfrm>
          <a:prstGeom prst="roundRect">
            <a:avLst>
              <a:gd name="adj" fmla="val 378164"/>
            </a:avLst>
          </a:prstGeom>
          <a:solidFill>
            <a:srgbClr val="976F1B"/>
          </a:solidFill>
          <a:ln/>
        </p:spPr>
      </p:sp>
      <p:sp>
        <p:nvSpPr>
          <p:cNvPr id="17" name="Shape 13"/>
          <p:cNvSpPr/>
          <p:nvPr/>
        </p:nvSpPr>
        <p:spPr>
          <a:xfrm>
            <a:off x="8754904" y="1986975"/>
            <a:ext cx="463034" cy="463034"/>
          </a:xfrm>
          <a:prstGeom prst="roundRect">
            <a:avLst>
              <a:gd name="adj" fmla="val 18670"/>
            </a:avLst>
          </a:prstGeom>
          <a:solidFill>
            <a:srgbClr val="7E5602"/>
          </a:solidFill>
          <a:ln w="7620">
            <a:solidFill>
              <a:srgbClr val="976F1B"/>
            </a:solidFill>
            <a:prstDash val="solid"/>
          </a:ln>
        </p:spPr>
      </p:sp>
      <p:pic>
        <p:nvPicPr>
          <p:cNvPr id="18" name="Image 2" descr="preencoded.png"/>
          <p:cNvPicPr>
            <a:picLocks noChangeAspect="1"/>
          </p:cNvPicPr>
          <p:nvPr/>
        </p:nvPicPr>
        <p:blipFill>
          <a:blip r:embed="rId6"/>
          <a:stretch>
            <a:fillRect/>
          </a:stretch>
        </p:blipFill>
        <p:spPr>
          <a:xfrm>
            <a:off x="8823900" y="2015311"/>
            <a:ext cx="324922" cy="406241"/>
          </a:xfrm>
          <a:prstGeom prst="rect">
            <a:avLst/>
          </a:prstGeom>
        </p:spPr>
      </p:pic>
      <p:sp>
        <p:nvSpPr>
          <p:cNvPr id="19" name="Text 14"/>
          <p:cNvSpPr/>
          <p:nvPr/>
        </p:nvSpPr>
        <p:spPr>
          <a:xfrm>
            <a:off x="7649528" y="3041809"/>
            <a:ext cx="2674025" cy="676989"/>
          </a:xfrm>
          <a:prstGeom prst="rect">
            <a:avLst/>
          </a:prstGeom>
          <a:noFill/>
          <a:ln/>
        </p:spPr>
        <p:txBody>
          <a:bodyPr wrap="square" lIns="0" tIns="0" rIns="0" bIns="0" rtlCol="0" anchor="t"/>
          <a:lstStyle/>
          <a:p>
            <a:pPr marL="0" indent="0" algn="ctr">
              <a:lnSpc>
                <a:spcPts val="2650"/>
              </a:lnSpc>
              <a:buNone/>
            </a:pPr>
            <a:r>
              <a:rPr lang="en-US" sz="2100" dirty="0">
                <a:solidFill>
                  <a:srgbClr val="FCB00D"/>
                </a:solidFill>
                <a:latin typeface="Source Sans Pro"/>
                <a:ea typeface="Source Sans Pro"/>
                <a:cs typeface="Source Sans Pro" pitchFamily="34" charset="-120"/>
              </a:rPr>
              <a:t>Tool Stability and Dependency Conflicts</a:t>
            </a:r>
            <a:endParaRPr lang="en-US" sz="2100" dirty="0">
              <a:latin typeface="Source Sans Pro"/>
              <a:ea typeface="Source Sans Pro"/>
            </a:endParaRPr>
          </a:p>
        </p:txBody>
      </p:sp>
      <p:sp>
        <p:nvSpPr>
          <p:cNvPr id="20" name="Text 15"/>
          <p:cNvSpPr/>
          <p:nvPr/>
        </p:nvSpPr>
        <p:spPr>
          <a:xfrm>
            <a:off x="7649528" y="3842267"/>
            <a:ext cx="2674025"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Issue</a:t>
            </a:r>
            <a:r>
              <a:rPr lang="en-US" sz="1600" dirty="0">
                <a:solidFill>
                  <a:srgbClr val="FFE5E5"/>
                </a:solidFill>
                <a:latin typeface="Source Sans Pro"/>
                <a:ea typeface="Source Sans Pro"/>
                <a:cs typeface="DM Sans" pitchFamily="34" charset="-120"/>
              </a:rPr>
              <a:t>: Tools like mdk3, mdk4, aircrack-ng, and wifiphisher can have specific OS, driver, or Python version dependencies.</a:t>
            </a:r>
            <a:endParaRPr lang="en-US" sz="1600" dirty="0">
              <a:latin typeface="Source Sans Pro"/>
              <a:ea typeface="Source Sans Pro"/>
            </a:endParaRPr>
          </a:p>
        </p:txBody>
      </p:sp>
      <p:sp>
        <p:nvSpPr>
          <p:cNvPr id="21" name="Text 16"/>
          <p:cNvSpPr/>
          <p:nvPr/>
        </p:nvSpPr>
        <p:spPr>
          <a:xfrm>
            <a:off x="7660778" y="5612368"/>
            <a:ext cx="2674025"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Challenge</a:t>
            </a:r>
            <a:r>
              <a:rPr lang="en-US" sz="1600" dirty="0">
                <a:solidFill>
                  <a:srgbClr val="FFE5E5"/>
                </a:solidFill>
                <a:latin typeface="Source Sans Pro"/>
                <a:ea typeface="Source Sans Pro"/>
                <a:cs typeface="DM Sans" pitchFamily="34" charset="-120"/>
              </a:rPr>
              <a:t>: Installing and keeping tools functional without breaking others, especially in a lightweight OS environment.</a:t>
            </a:r>
            <a:endParaRPr lang="en-US" sz="1600" dirty="0">
              <a:latin typeface="Source Sans Pro"/>
              <a:ea typeface="Source Sans Pro"/>
            </a:endParaRPr>
          </a:p>
        </p:txBody>
      </p:sp>
      <p:sp>
        <p:nvSpPr>
          <p:cNvPr id="22" name="Shape 17"/>
          <p:cNvSpPr/>
          <p:nvPr/>
        </p:nvSpPr>
        <p:spPr>
          <a:xfrm>
            <a:off x="12317730" y="2218432"/>
            <a:ext cx="22860" cy="617458"/>
          </a:xfrm>
          <a:prstGeom prst="roundRect">
            <a:avLst>
              <a:gd name="adj" fmla="val 378164"/>
            </a:avLst>
          </a:prstGeom>
          <a:solidFill>
            <a:srgbClr val="976F1B"/>
          </a:solidFill>
          <a:ln/>
        </p:spPr>
      </p:sp>
      <p:sp>
        <p:nvSpPr>
          <p:cNvPr id="23" name="Shape 18"/>
          <p:cNvSpPr/>
          <p:nvPr/>
        </p:nvSpPr>
        <p:spPr>
          <a:xfrm>
            <a:off x="12097702" y="1986975"/>
            <a:ext cx="463034" cy="463034"/>
          </a:xfrm>
          <a:prstGeom prst="roundRect">
            <a:avLst>
              <a:gd name="adj" fmla="val 18670"/>
            </a:avLst>
          </a:prstGeom>
          <a:solidFill>
            <a:srgbClr val="7E5602"/>
          </a:solidFill>
          <a:ln w="7620">
            <a:solidFill>
              <a:srgbClr val="976F1B"/>
            </a:solidFill>
            <a:prstDash val="solid"/>
          </a:ln>
        </p:spPr>
      </p:sp>
      <p:pic>
        <p:nvPicPr>
          <p:cNvPr id="24" name="Image 3" descr="preencoded.png"/>
          <p:cNvPicPr>
            <a:picLocks noChangeAspect="1"/>
          </p:cNvPicPr>
          <p:nvPr/>
        </p:nvPicPr>
        <p:blipFill>
          <a:blip r:embed="rId7"/>
          <a:stretch>
            <a:fillRect/>
          </a:stretch>
        </p:blipFill>
        <p:spPr>
          <a:xfrm>
            <a:off x="12166699" y="2015311"/>
            <a:ext cx="324922" cy="406241"/>
          </a:xfrm>
          <a:prstGeom prst="rect">
            <a:avLst/>
          </a:prstGeom>
        </p:spPr>
      </p:pic>
      <p:sp>
        <p:nvSpPr>
          <p:cNvPr id="25" name="Text 19"/>
          <p:cNvSpPr/>
          <p:nvPr/>
        </p:nvSpPr>
        <p:spPr>
          <a:xfrm>
            <a:off x="10992207" y="3041809"/>
            <a:ext cx="2674144" cy="676989"/>
          </a:xfrm>
          <a:prstGeom prst="rect">
            <a:avLst/>
          </a:prstGeom>
          <a:noFill/>
          <a:ln/>
        </p:spPr>
        <p:txBody>
          <a:bodyPr wrap="square" lIns="0" tIns="0" rIns="0" bIns="0" rtlCol="0" anchor="t"/>
          <a:lstStyle/>
          <a:p>
            <a:pPr marL="0" indent="0" algn="ctr">
              <a:lnSpc>
                <a:spcPts val="2650"/>
              </a:lnSpc>
              <a:buNone/>
            </a:pPr>
            <a:r>
              <a:rPr lang="en-US" sz="2100" dirty="0">
                <a:solidFill>
                  <a:srgbClr val="FCB00D"/>
                </a:solidFill>
                <a:latin typeface="Source Sans Pro"/>
                <a:ea typeface="Source Sans Pro"/>
                <a:cs typeface="Source Sans Pro" pitchFamily="34" charset="-120"/>
              </a:rPr>
              <a:t>Resource Constraints and Overheating</a:t>
            </a:r>
            <a:endParaRPr lang="en-US" sz="2100" dirty="0">
              <a:latin typeface="Source Sans Pro"/>
              <a:ea typeface="Source Sans Pro"/>
            </a:endParaRPr>
          </a:p>
        </p:txBody>
      </p:sp>
      <p:sp>
        <p:nvSpPr>
          <p:cNvPr id="26" name="Text 20"/>
          <p:cNvSpPr/>
          <p:nvPr/>
        </p:nvSpPr>
        <p:spPr>
          <a:xfrm>
            <a:off x="10992207" y="3842266"/>
            <a:ext cx="2674144" cy="1646634"/>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Issue</a:t>
            </a:r>
            <a:r>
              <a:rPr lang="en-US" sz="1600" dirty="0">
                <a:solidFill>
                  <a:srgbClr val="FFE5E5"/>
                </a:solidFill>
                <a:latin typeface="Source Sans Pro"/>
                <a:ea typeface="Source Sans Pro"/>
                <a:cs typeface="DM Sans" pitchFamily="34" charset="-120"/>
              </a:rPr>
              <a:t>: The Raspberry Pi 5 can get hot quickly, especially during continuous Wi-Fi scanning, attacks, or high CPU usage.</a:t>
            </a:r>
            <a:endParaRPr lang="en-US" sz="1600" dirty="0">
              <a:latin typeface="Source Sans Pro"/>
              <a:ea typeface="Source Sans Pro"/>
            </a:endParaRPr>
          </a:p>
        </p:txBody>
      </p:sp>
      <p:sp>
        <p:nvSpPr>
          <p:cNvPr id="27" name="Text 21"/>
          <p:cNvSpPr/>
          <p:nvPr/>
        </p:nvSpPr>
        <p:spPr>
          <a:xfrm>
            <a:off x="10992207" y="5612368"/>
            <a:ext cx="2674144" cy="1317308"/>
          </a:xfrm>
          <a:prstGeom prst="rect">
            <a:avLst/>
          </a:prstGeom>
          <a:noFill/>
          <a:ln/>
        </p:spPr>
        <p:txBody>
          <a:bodyPr wrap="square" lIns="0" tIns="0" rIns="0" bIns="0" rtlCol="0" anchor="t"/>
          <a:lstStyle/>
          <a:p>
            <a:pPr marL="0" indent="0" algn="l">
              <a:lnSpc>
                <a:spcPts val="2550"/>
              </a:lnSpc>
              <a:buNone/>
            </a:pPr>
            <a:r>
              <a:rPr lang="en-US" sz="1600" dirty="0">
                <a:solidFill>
                  <a:srgbClr val="FCB00D"/>
                </a:solidFill>
                <a:latin typeface="Source Sans Pro"/>
                <a:ea typeface="Source Sans Pro"/>
                <a:cs typeface="DM Sans" pitchFamily="34" charset="-120"/>
              </a:rPr>
              <a:t>Challenge</a:t>
            </a:r>
            <a:r>
              <a:rPr lang="en-US" sz="1600" dirty="0">
                <a:solidFill>
                  <a:srgbClr val="FFE5E5"/>
                </a:solidFill>
                <a:latin typeface="Source Sans Pro"/>
                <a:ea typeface="Source Sans Pro"/>
                <a:cs typeface="DM Sans" pitchFamily="34" charset="-120"/>
              </a:rPr>
              <a:t>: Managing temperature and memory usage without active cooling or a full GUI.</a:t>
            </a:r>
            <a:endParaRPr lang="en-US" sz="1600" dirty="0">
              <a:latin typeface="Source Sans Pro"/>
              <a:ea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7B3D05-CC4E-2622-2BE3-CAEC8E4A5157}"/>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5993094-654C-7890-EE34-AFDBE7268756}"/>
              </a:ext>
            </a:extLst>
          </p:cNvPr>
          <p:cNvPicPr>
            <a:picLocks noChangeAspect="1"/>
          </p:cNvPicPr>
          <p:nvPr/>
        </p:nvPicPr>
        <p:blipFill>
          <a:blip r:embed="rId3">
            <a:alphaModFix amt="15000"/>
          </a:blip>
          <a:stretch>
            <a:fillRect/>
          </a:stretch>
        </p:blipFill>
        <p:spPr>
          <a:xfrm>
            <a:off x="0" y="0"/>
            <a:ext cx="14630400" cy="8229600"/>
          </a:xfrm>
          <a:prstGeom prst="rect">
            <a:avLst/>
          </a:prstGeom>
        </p:spPr>
      </p:pic>
      <p:sp>
        <p:nvSpPr>
          <p:cNvPr id="2" name="Text 0"/>
          <p:cNvSpPr/>
          <p:nvPr/>
        </p:nvSpPr>
        <p:spPr>
          <a:xfrm>
            <a:off x="758309" y="721043"/>
            <a:ext cx="7868245" cy="983575"/>
          </a:xfrm>
          <a:prstGeom prst="rect">
            <a:avLst/>
          </a:prstGeom>
          <a:noFill/>
          <a:ln/>
        </p:spPr>
        <p:txBody>
          <a:bodyPr wrap="none" lIns="0" tIns="0" rIns="0" bIns="0" rtlCol="0" anchor="t"/>
          <a:lstStyle/>
          <a:p>
            <a:pPr marL="0" indent="0" algn="l">
              <a:lnSpc>
                <a:spcPts val="7700"/>
              </a:lnSpc>
              <a:buNone/>
            </a:pPr>
            <a:r>
              <a:rPr lang="en-US" sz="6150" dirty="0">
                <a:solidFill>
                  <a:srgbClr val="FCB00D"/>
                </a:solidFill>
                <a:latin typeface="Source Sans Pro"/>
                <a:ea typeface="Source Sans Pro"/>
                <a:cs typeface="Source Sans Pro" pitchFamily="34" charset="-120"/>
              </a:rPr>
              <a:t>Future Improvements</a:t>
            </a:r>
            <a:endParaRPr lang="en-US" sz="6150" dirty="0">
              <a:latin typeface="Source Sans Pro"/>
              <a:ea typeface="Source Sans Pro"/>
            </a:endParaRPr>
          </a:p>
        </p:txBody>
      </p:sp>
      <p:sp>
        <p:nvSpPr>
          <p:cNvPr id="3" name="Text 1"/>
          <p:cNvSpPr/>
          <p:nvPr/>
        </p:nvSpPr>
        <p:spPr>
          <a:xfrm>
            <a:off x="758309" y="2399585"/>
            <a:ext cx="13113782" cy="2358629"/>
          </a:xfrm>
          <a:prstGeom prst="rect">
            <a:avLst/>
          </a:prstGeom>
          <a:noFill/>
          <a:ln/>
        </p:spPr>
        <p:txBody>
          <a:bodyPr wrap="square" lIns="0" tIns="0" rIns="0" bIns="0" rtlCol="0" anchor="t"/>
          <a:lstStyle/>
          <a:p>
            <a:pPr marL="0" indent="0" algn="l">
              <a:lnSpc>
                <a:spcPts val="3400"/>
              </a:lnSpc>
              <a:buNone/>
            </a:pPr>
            <a:r>
              <a:rPr lang="en-US" sz="2100" dirty="0">
                <a:solidFill>
                  <a:srgbClr val="FFE5E5"/>
                </a:solidFill>
                <a:latin typeface="Source Sans Pro"/>
                <a:ea typeface="Source Sans Pro"/>
                <a:cs typeface="DM Sans" pitchFamily="34" charset="-120"/>
              </a:rPr>
              <a:t>Melro WiFier v1.0 is just the beginning. The vision for future includes expanding its capabilities significantly. There are plans to integrate more advanced attack types, such as Deauthentication attacks and Evil Twin setups, to provide a more comprehensive penetration testing suite. The user interface will be further enhanced with additional features. Furthermore, the aim is to achieve an even smaller form factor, making the device even more portable for covert operations. </a:t>
            </a:r>
            <a:endParaRPr lang="en-US" sz="2100" dirty="0">
              <a:latin typeface="Source Sans Pro"/>
              <a:ea typeface="Source Sans Pro"/>
            </a:endParaRPr>
          </a:p>
        </p:txBody>
      </p:sp>
      <p:pic>
        <p:nvPicPr>
          <p:cNvPr id="4" name="Image 0" descr="preencoded.png"/>
          <p:cNvPicPr>
            <a:picLocks noChangeAspect="1"/>
          </p:cNvPicPr>
          <p:nvPr/>
        </p:nvPicPr>
        <p:blipFill>
          <a:blip r:embed="rId4"/>
          <a:stretch>
            <a:fillRect/>
          </a:stretch>
        </p:blipFill>
        <p:spPr>
          <a:xfrm>
            <a:off x="758309" y="5453182"/>
            <a:ext cx="649962" cy="649962"/>
          </a:xfrm>
          <a:prstGeom prst="rect">
            <a:avLst/>
          </a:prstGeom>
        </p:spPr>
      </p:pic>
      <p:sp>
        <p:nvSpPr>
          <p:cNvPr id="5" name="Text 2"/>
          <p:cNvSpPr/>
          <p:nvPr/>
        </p:nvSpPr>
        <p:spPr>
          <a:xfrm>
            <a:off x="1624846" y="5564267"/>
            <a:ext cx="3324225" cy="427553"/>
          </a:xfrm>
          <a:prstGeom prst="rect">
            <a:avLst/>
          </a:prstGeom>
          <a:noFill/>
          <a:ln/>
        </p:spPr>
        <p:txBody>
          <a:bodyPr wrap="none" lIns="0" tIns="0" rIns="0" bIns="0" rtlCol="0" anchor="t"/>
          <a:lstStyle/>
          <a:p>
            <a:pPr marL="0" indent="0" algn="l">
              <a:lnSpc>
                <a:spcPts val="3350"/>
              </a:lnSpc>
              <a:buNone/>
            </a:pPr>
            <a:r>
              <a:rPr lang="en-US" sz="2650" b="1" dirty="0">
                <a:solidFill>
                  <a:srgbClr val="FFE5E5"/>
                </a:solidFill>
                <a:latin typeface="Source Sans Pro"/>
                <a:ea typeface="Source Sans Pro"/>
                <a:cs typeface="Source Sans Pro" pitchFamily="34" charset="-120"/>
              </a:rPr>
              <a:t>More Attack Types</a:t>
            </a:r>
            <a:endParaRPr lang="en-US" sz="2650" dirty="0">
              <a:latin typeface="Source Sans Pro"/>
              <a:ea typeface="Source Sans Pro"/>
            </a:endParaRPr>
          </a:p>
        </p:txBody>
      </p:sp>
      <p:sp>
        <p:nvSpPr>
          <p:cNvPr id="6" name="Text 3"/>
          <p:cNvSpPr/>
          <p:nvPr/>
        </p:nvSpPr>
        <p:spPr>
          <a:xfrm>
            <a:off x="1624846" y="6121718"/>
            <a:ext cx="3324225"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Adding Deauthentication, Evil Twin, and other advanced attacks for comprehensive testing.</a:t>
            </a:r>
            <a:endParaRPr lang="en-US" sz="1700" dirty="0">
              <a:latin typeface="Source Sans Pro"/>
              <a:ea typeface="Source Sans Pro"/>
            </a:endParaRPr>
          </a:p>
        </p:txBody>
      </p:sp>
      <p:pic>
        <p:nvPicPr>
          <p:cNvPr id="7" name="Image 1" descr="preencoded.png"/>
          <p:cNvPicPr>
            <a:picLocks noChangeAspect="1"/>
          </p:cNvPicPr>
          <p:nvPr/>
        </p:nvPicPr>
        <p:blipFill>
          <a:blip r:embed="rId5"/>
          <a:stretch>
            <a:fillRect/>
          </a:stretch>
        </p:blipFill>
        <p:spPr>
          <a:xfrm>
            <a:off x="5219819" y="5453182"/>
            <a:ext cx="649962" cy="649962"/>
          </a:xfrm>
          <a:prstGeom prst="rect">
            <a:avLst/>
          </a:prstGeom>
        </p:spPr>
      </p:pic>
      <p:sp>
        <p:nvSpPr>
          <p:cNvPr id="8" name="Text 4"/>
          <p:cNvSpPr/>
          <p:nvPr/>
        </p:nvSpPr>
        <p:spPr>
          <a:xfrm>
            <a:off x="6086356" y="5564267"/>
            <a:ext cx="3324225" cy="427553"/>
          </a:xfrm>
          <a:prstGeom prst="rect">
            <a:avLst/>
          </a:prstGeom>
          <a:noFill/>
          <a:ln/>
        </p:spPr>
        <p:txBody>
          <a:bodyPr wrap="none" lIns="0" tIns="0" rIns="0" bIns="0" rtlCol="0" anchor="t"/>
          <a:lstStyle/>
          <a:p>
            <a:pPr marL="0" indent="0" algn="l">
              <a:lnSpc>
                <a:spcPts val="3350"/>
              </a:lnSpc>
              <a:buNone/>
            </a:pPr>
            <a:r>
              <a:rPr lang="en-US" sz="2650" b="1" dirty="0">
                <a:solidFill>
                  <a:srgbClr val="FFE5E5"/>
                </a:solidFill>
                <a:latin typeface="Source Sans Pro"/>
                <a:ea typeface="Source Sans Pro"/>
                <a:cs typeface="Source Sans Pro" pitchFamily="34" charset="-120"/>
              </a:rPr>
              <a:t>Enhanced UI</a:t>
            </a:r>
            <a:endParaRPr lang="en-US" sz="2650" dirty="0">
              <a:latin typeface="Source Sans Pro"/>
              <a:ea typeface="Source Sans Pro"/>
            </a:endParaRPr>
          </a:p>
        </p:txBody>
      </p:sp>
      <p:sp>
        <p:nvSpPr>
          <p:cNvPr id="9" name="Text 5"/>
          <p:cNvSpPr/>
          <p:nvPr/>
        </p:nvSpPr>
        <p:spPr>
          <a:xfrm>
            <a:off x="6086356" y="6121718"/>
            <a:ext cx="3324225"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Further refining the Python-based interface for additional features.</a:t>
            </a:r>
            <a:endParaRPr lang="en-US" sz="1700" dirty="0">
              <a:latin typeface="Source Sans Pro"/>
              <a:ea typeface="Source Sans Pro"/>
            </a:endParaRPr>
          </a:p>
        </p:txBody>
      </p:sp>
      <p:pic>
        <p:nvPicPr>
          <p:cNvPr id="10" name="Image 2" descr="preencoded.png"/>
          <p:cNvPicPr>
            <a:picLocks noChangeAspect="1"/>
          </p:cNvPicPr>
          <p:nvPr/>
        </p:nvPicPr>
        <p:blipFill>
          <a:blip r:embed="rId6"/>
          <a:stretch>
            <a:fillRect/>
          </a:stretch>
        </p:blipFill>
        <p:spPr>
          <a:xfrm>
            <a:off x="9681329" y="5453182"/>
            <a:ext cx="649962" cy="649962"/>
          </a:xfrm>
          <a:prstGeom prst="rect">
            <a:avLst/>
          </a:prstGeom>
        </p:spPr>
      </p:pic>
      <p:sp>
        <p:nvSpPr>
          <p:cNvPr id="11" name="Text 6"/>
          <p:cNvSpPr/>
          <p:nvPr/>
        </p:nvSpPr>
        <p:spPr>
          <a:xfrm>
            <a:off x="10547866" y="5564267"/>
            <a:ext cx="3324225" cy="427553"/>
          </a:xfrm>
          <a:prstGeom prst="rect">
            <a:avLst/>
          </a:prstGeom>
          <a:noFill/>
          <a:ln/>
        </p:spPr>
        <p:txBody>
          <a:bodyPr wrap="none" lIns="0" tIns="0" rIns="0" bIns="0" rtlCol="0" anchor="t"/>
          <a:lstStyle/>
          <a:p>
            <a:pPr marL="0" indent="0" algn="l">
              <a:lnSpc>
                <a:spcPts val="3350"/>
              </a:lnSpc>
              <a:buNone/>
            </a:pPr>
            <a:r>
              <a:rPr lang="en-US" sz="2650" b="1" dirty="0">
                <a:solidFill>
                  <a:srgbClr val="FFE5E5"/>
                </a:solidFill>
                <a:latin typeface="Source Sans Pro"/>
                <a:ea typeface="Source Sans Pro"/>
                <a:cs typeface="Source Sans Pro" pitchFamily="34" charset="-120"/>
              </a:rPr>
              <a:t>Smaller Form Factor</a:t>
            </a:r>
            <a:endParaRPr lang="en-US" sz="2650" dirty="0">
              <a:latin typeface="Source Sans Pro"/>
              <a:ea typeface="Source Sans Pro"/>
            </a:endParaRPr>
          </a:p>
        </p:txBody>
      </p:sp>
      <p:sp>
        <p:nvSpPr>
          <p:cNvPr id="12" name="Text 7"/>
          <p:cNvSpPr/>
          <p:nvPr/>
        </p:nvSpPr>
        <p:spPr>
          <a:xfrm>
            <a:off x="10547866" y="6121718"/>
            <a:ext cx="3324225"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Source Sans Pro"/>
                <a:ea typeface="Source Sans Pro"/>
                <a:cs typeface="DM Sans" pitchFamily="34" charset="-120"/>
              </a:rPr>
              <a:t>Optimizing the physical design for increased portability and discretion.</a:t>
            </a:r>
            <a:endParaRPr lang="en-US" sz="1700" dirty="0">
              <a:latin typeface="Source Sans Pro"/>
              <a:ea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B78A7-E2A8-DE5F-7907-E9DBC759F533}"/>
              </a:ext>
            </a:extLst>
          </p:cNvPr>
          <p:cNvSpPr/>
          <p:nvPr/>
        </p:nvSpPr>
        <p:spPr>
          <a:xfrm>
            <a:off x="12875038" y="7761291"/>
            <a:ext cx="1722716" cy="417078"/>
          </a:xfrm>
          <a:prstGeom prst="rect">
            <a:avLst/>
          </a:prstGeom>
          <a:solidFill>
            <a:srgbClr val="0A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518C2D-C37C-F0F3-8DDD-F7D008F9CC15}"/>
              </a:ext>
            </a:extLst>
          </p:cNvPr>
          <p:cNvPicPr>
            <a:picLocks noChangeAspect="1"/>
          </p:cNvPicPr>
          <p:nvPr/>
        </p:nvPicPr>
        <p:blipFill>
          <a:blip r:embed="rId3">
            <a:alphaModFix amt="15000"/>
          </a:blip>
          <a:stretch>
            <a:fillRect/>
          </a:stretch>
        </p:blipFill>
        <p:spPr>
          <a:xfrm>
            <a:off x="0" y="0"/>
            <a:ext cx="14630400" cy="8229600"/>
          </a:xfrm>
          <a:prstGeom prst="rect">
            <a:avLst/>
          </a:prstGeom>
        </p:spPr>
      </p:pic>
      <p:sp>
        <p:nvSpPr>
          <p:cNvPr id="4" name="Text 1"/>
          <p:cNvSpPr/>
          <p:nvPr/>
        </p:nvSpPr>
        <p:spPr>
          <a:xfrm>
            <a:off x="758309" y="1445657"/>
            <a:ext cx="9342120" cy="983575"/>
          </a:xfrm>
          <a:prstGeom prst="rect">
            <a:avLst/>
          </a:prstGeom>
          <a:noFill/>
          <a:ln/>
        </p:spPr>
        <p:txBody>
          <a:bodyPr wrap="none" lIns="0" tIns="0" rIns="0" bIns="0" rtlCol="0" anchor="t"/>
          <a:lstStyle/>
          <a:p>
            <a:pPr marL="0" indent="0" algn="l">
              <a:lnSpc>
                <a:spcPts val="7700"/>
              </a:lnSpc>
              <a:buNone/>
            </a:pPr>
            <a:r>
              <a:rPr lang="en-US" sz="6150" dirty="0">
                <a:solidFill>
                  <a:srgbClr val="FCB00D"/>
                </a:solidFill>
                <a:latin typeface="Source Sans Pro"/>
                <a:ea typeface="Source Sans Pro"/>
                <a:cs typeface="Source Sans Pro" pitchFamily="34" charset="-120"/>
              </a:rPr>
              <a:t>Thank You for Your Attention</a:t>
            </a:r>
            <a:endParaRPr lang="en-US" sz="6150" dirty="0">
              <a:latin typeface="Source Sans Pro"/>
              <a:ea typeface="Source Sans Pro"/>
            </a:endParaRPr>
          </a:p>
        </p:txBody>
      </p:sp>
      <p:sp>
        <p:nvSpPr>
          <p:cNvPr id="5" name="Text 2"/>
          <p:cNvSpPr/>
          <p:nvPr/>
        </p:nvSpPr>
        <p:spPr>
          <a:xfrm>
            <a:off x="758309" y="3363754"/>
            <a:ext cx="13113782" cy="1733550"/>
          </a:xfrm>
          <a:prstGeom prst="rect">
            <a:avLst/>
          </a:prstGeom>
          <a:noFill/>
          <a:ln/>
        </p:spPr>
        <p:txBody>
          <a:bodyPr wrap="square" lIns="0" tIns="0" rIns="0" bIns="0" rtlCol="0" anchor="t"/>
          <a:lstStyle/>
          <a:p>
            <a:pPr marL="0" indent="0" algn="l">
              <a:lnSpc>
                <a:spcPts val="3400"/>
              </a:lnSpc>
              <a:buNone/>
            </a:pPr>
            <a:r>
              <a:rPr lang="en-US" sz="2100" dirty="0">
                <a:solidFill>
                  <a:srgbClr val="FFE5E5"/>
                </a:solidFill>
                <a:latin typeface="Source Sans Pro"/>
                <a:ea typeface="Source Sans Pro"/>
                <a:cs typeface="DM Sans" pitchFamily="34" charset="-120"/>
              </a:rPr>
              <a:t>I hope this presentation has provided a clear insight into its capabilities and potential for WiFi security assessment. I am open to any questions you may have regarding the hardware, software, attack methodologies, or future development plans of this portable penetration testing device. Feel free to ask anything that comes to mind.</a:t>
            </a:r>
            <a:endParaRPr lang="en-US" sz="2100" dirty="0">
              <a:latin typeface="Source Sans Pro"/>
              <a:ea typeface="Source Sans Pro"/>
            </a:endParaRPr>
          </a:p>
        </p:txBody>
      </p:sp>
      <p:pic>
        <p:nvPicPr>
          <p:cNvPr id="7" name="Image 1" descr="preencoded.png">
            <a:hlinkClick r:id="rId4"/>
          </p:cNvPr>
          <p:cNvPicPr>
            <a:picLocks noChangeAspect="1"/>
          </p:cNvPicPr>
          <p:nvPr/>
        </p:nvPicPr>
        <p:blipFill>
          <a:blip r:embed="rId5"/>
          <a:stretch>
            <a:fillRect/>
          </a:stretch>
        </p:blipFill>
        <p:spPr>
          <a:xfrm>
            <a:off x="758309" y="6149170"/>
            <a:ext cx="13113782" cy="1462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961</Words>
  <Application>Microsoft Office PowerPoint</Application>
  <PresentationFormat>Custom</PresentationFormat>
  <Paragraphs>71</Paragraphs>
  <Slides>9</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tasos istikoglou</cp:lastModifiedBy>
  <cp:revision>101</cp:revision>
  <dcterms:created xsi:type="dcterms:W3CDTF">2025-06-03T08:43:10Z</dcterms:created>
  <dcterms:modified xsi:type="dcterms:W3CDTF">2025-06-05T07:17:13Z</dcterms:modified>
</cp:coreProperties>
</file>